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315" r:id="rId6"/>
    <p:sldId id="280" r:id="rId7"/>
    <p:sldId id="305" r:id="rId8"/>
    <p:sldId id="313" r:id="rId9"/>
    <p:sldId id="312" r:id="rId10"/>
    <p:sldId id="306" r:id="rId11"/>
    <p:sldId id="311" r:id="rId12"/>
    <p:sldId id="314" r:id="rId13"/>
    <p:sldId id="300" r:id="rId14"/>
    <p:sldId id="28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296" userDrawn="1">
          <p15:clr>
            <a:srgbClr val="A4A3A4"/>
          </p15:clr>
        </p15:guide>
        <p15:guide id="2" pos="384" userDrawn="1">
          <p15:clr>
            <a:srgbClr val="A4A3A4"/>
          </p15:clr>
        </p15:guide>
        <p15:guide id="3" orient="horz" pos="528" userDrawn="1">
          <p15:clr>
            <a:srgbClr val="A4A3A4"/>
          </p15:clr>
        </p15:guide>
        <p15:guide id="4" orient="horz" pos="3552" userDrawn="1">
          <p15:clr>
            <a:srgbClr val="A4A3A4"/>
          </p15:clr>
        </p15:guide>
        <p15:guide id="5" orient="horz" pos="768" userDrawn="1">
          <p15:clr>
            <a:srgbClr val="A4A3A4"/>
          </p15:clr>
        </p15:guide>
        <p15:guide id="7" pos="4032" userDrawn="1">
          <p15:clr>
            <a:srgbClr val="A4A3A4"/>
          </p15:clr>
        </p15:guide>
        <p15:guide id="9" pos="3648" userDrawn="1">
          <p15:clr>
            <a:srgbClr val="A4A3A4"/>
          </p15:clr>
        </p15:guide>
        <p15:guide id="10" orient="horz" pos="1536" userDrawn="1">
          <p15:clr>
            <a:srgbClr val="A4A3A4"/>
          </p15:clr>
        </p15:guide>
        <p15:guide id="11" orient="horz" pos="18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7" autoAdjust="0"/>
    <p:restoredTop sz="95701"/>
  </p:normalViewPr>
  <p:slideViewPr>
    <p:cSldViewPr>
      <p:cViewPr>
        <p:scale>
          <a:sx n="90" d="100"/>
          <a:sy n="90" d="100"/>
        </p:scale>
        <p:origin x="90" y="216"/>
      </p:cViewPr>
      <p:guideLst>
        <p:guide pos="7296"/>
        <p:guide pos="384"/>
        <p:guide orient="horz" pos="528"/>
        <p:guide orient="horz" pos="3552"/>
        <p:guide orient="horz" pos="768"/>
        <p:guide pos="4032"/>
        <p:guide pos="3648"/>
        <p:guide orient="horz" pos="1536"/>
        <p:guide orient="horz" pos="18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8" d="100"/>
          <a:sy n="58" d="100"/>
        </p:scale>
        <p:origin x="324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C88E34-8C8C-8747-BADB-40E1ACC00129}" type="datetimeFigureOut">
              <a:rPr lang="en-US" smtClean="0"/>
              <a:t>9/27/2026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E5FCA-B2DD-C941-A2C1-63893943348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896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E5FCA-B2DD-C941-A2C1-63893943348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009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734DBF-D33A-9B28-288C-C2DAB9E541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anchor="t">
            <a:noAutofit/>
          </a:bodyPr>
          <a:lstStyle>
            <a:lvl1pPr algn="l">
              <a:defRPr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4901184"/>
            <a:ext cx="10040112" cy="1280160"/>
          </a:xfrm>
        </p:spPr>
        <p:txBody>
          <a:bodyPr/>
          <a:lstStyle>
            <a:lvl1pPr marL="0" indent="0" algn="l">
              <a:buNone/>
              <a:defRPr sz="2400" b="1" baseline="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1D3B0F0-DE71-18AB-7957-4CFA29C3A3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857290"/>
            <a:ext cx="5797296" cy="60007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04770F-E995-EF98-B4D1-9F13733EEF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763000" y="0"/>
            <a:ext cx="3429000" cy="6807199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/>
          <a:lstStyle>
            <a:lvl1pPr algn="r">
              <a:defRPr sz="4800" cap="all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1216025"/>
            <a:ext cx="5184648" cy="4416425"/>
          </a:xfrm>
        </p:spPr>
        <p:txBody>
          <a:bodyPr anchor="ctr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400" b="1" spc="2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sz="24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sz="24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sz="24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sz="24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844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0328C38-4E83-27EA-9D01-DDDF734988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70576" y="3428234"/>
            <a:ext cx="6821424" cy="34297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70B91D-A39E-3D53-DBBB-DF836D19BE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654518" cy="5239512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/>
          <a:lstStyle>
            <a:lvl1pPr algn="r">
              <a:defRPr sz="4800" cap="all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1216025"/>
            <a:ext cx="5184648" cy="4416425"/>
          </a:xfrm>
        </p:spPr>
        <p:txBody>
          <a:bodyPr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sz="16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504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EC1861-1570-5A6A-D3BA-4A17F008A5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B0FF2F-3458-EA78-83DC-46FB2E5CE1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anchor="t">
            <a:noAutofit/>
          </a:bodyPr>
          <a:lstStyle>
            <a:lvl1pPr algn="l">
              <a:defRPr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C93615E-193E-5253-6EE0-EC01791E3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4901184"/>
            <a:ext cx="10040112" cy="1280160"/>
          </a:xfrm>
        </p:spPr>
        <p:txBody>
          <a:bodyPr/>
          <a:lstStyle>
            <a:lvl1pPr marL="0" indent="0" algn="l">
              <a:buNone/>
              <a:defRPr sz="2400" b="1" baseline="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437D9B2-AE86-9092-7072-0F717E3CA8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655535"/>
            <a:ext cx="4727448" cy="32024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F7E0A5-7E8E-4A90-B415-12984C7AB2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48245" y="0"/>
            <a:ext cx="5643755" cy="2313432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/>
          <a:lstStyle>
            <a:lvl1pPr algn="r">
              <a:defRPr sz="4800" cap="all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1216025"/>
            <a:ext cx="5184648" cy="4416425"/>
          </a:xfrm>
        </p:spPr>
        <p:txBody>
          <a:bodyPr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sz="16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802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FA7995-D0F4-05F2-CDF1-463407E3BA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1909" y="0"/>
            <a:ext cx="5160091" cy="40416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2D768B-E662-B315-7576-313DFCE2AB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3127248"/>
            <a:ext cx="4162200" cy="37307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/>
          <a:lstStyle>
            <a:lvl1pPr algn="ctr">
              <a:lnSpc>
                <a:spcPct val="90000"/>
              </a:lnSpc>
              <a:defRPr sz="48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647" y="2441448"/>
            <a:ext cx="10972800" cy="3044952"/>
          </a:xfr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defRPr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8390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8303F0-A6CC-605A-D08C-4E4ED07C2F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196903" cy="36118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4458FB-E7BB-F476-4A31-9C5AA406E2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202680" y="4079057"/>
            <a:ext cx="5989320" cy="2778943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3240" y="2651760"/>
            <a:ext cx="6309360" cy="1580714"/>
          </a:xfrm>
        </p:spPr>
        <p:txBody>
          <a:bodyPr lIns="91440" rIns="91440" anchor="t"/>
          <a:lstStyle>
            <a:lvl1pPr algn="l">
              <a:lnSpc>
                <a:spcPct val="100000"/>
              </a:lnSpc>
              <a:defRPr sz="2800" cap="none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4138E8D-4D76-2023-4B97-8ACB8894C5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63240" y="4232475"/>
            <a:ext cx="5775960" cy="333945"/>
          </a:xfrm>
        </p:spPr>
        <p:txBody>
          <a:bodyPr/>
          <a:lstStyle>
            <a:lvl1pPr marL="0" indent="0">
              <a:buNone/>
              <a:defRPr sz="1800" spc="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D1FFE415-7AFC-D826-1BD1-1993DED3B0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37922" y="3591339"/>
            <a:ext cx="1171575" cy="2387600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7000" b="1" cap="all" spc="300" dirty="0">
                <a:ln w="28575">
                  <a:solidFill>
                    <a:schemeClr val="tx1"/>
                  </a:solidFill>
                </a:ln>
                <a:noFill/>
                <a:latin typeface="+mj-lt"/>
                <a:ea typeface="+mj-ea"/>
              </a:defRPr>
            </a:lvl1pPr>
          </a:lstStyle>
          <a:p>
            <a:pPr marL="914400" lvl="0" indent="-1143000">
              <a:spcBef>
                <a:spcPct val="0"/>
              </a:spcBef>
            </a:pPr>
            <a:r>
              <a:rPr lang="en-US" dirty="0"/>
              <a:t>”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0962DFC0-ADB3-684B-6F72-9C45BB48C2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09261" y="1982216"/>
            <a:ext cx="1171575" cy="2386584"/>
          </a:xfrm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7000" b="1" cap="all" spc="300" dirty="0">
                <a:ln w="28575">
                  <a:solidFill>
                    <a:schemeClr val="tx1"/>
                  </a:solidFill>
                </a:ln>
                <a:noFill/>
                <a:latin typeface="+mj-lt"/>
                <a:ea typeface="+mj-ea"/>
              </a:defRPr>
            </a:lvl1pPr>
          </a:lstStyle>
          <a:p>
            <a:pPr marL="914400" lvl="0" indent="-1143000">
              <a:spcBef>
                <a:spcPct val="0"/>
              </a:spcBef>
            </a:pPr>
            <a:r>
              <a:rPr lang="en-US" dirty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330879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C6FB24-160F-388E-8450-E5C970E243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64792"/>
            <a:ext cx="5359935" cy="509320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0AF7F25-1C65-DB7F-9FA3-300318BD4B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62085" y="0"/>
            <a:ext cx="2929915" cy="2752344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DCE0745D-AFE6-DE6D-B026-1FF13F34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/>
          <a:lstStyle>
            <a:lvl1pPr algn="ctr">
              <a:lnSpc>
                <a:spcPct val="90000"/>
              </a:lnSpc>
              <a:defRPr sz="48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0120" y="2450592"/>
            <a:ext cx="2057400" cy="20574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956" y="4611550"/>
            <a:ext cx="2286000" cy="27432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956" y="4865225"/>
            <a:ext cx="2286000" cy="18288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30752" y="2450592"/>
            <a:ext cx="2057400" cy="20574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29588" y="4611550"/>
            <a:ext cx="2286000" cy="27432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29588" y="4865225"/>
            <a:ext cx="2286000" cy="18288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4808" y="2450592"/>
            <a:ext cx="2057400" cy="20574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3644" y="4611550"/>
            <a:ext cx="2286000" cy="27432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3644" y="4865225"/>
            <a:ext cx="2286000" cy="18288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98864" y="2450592"/>
            <a:ext cx="2057400" cy="20574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97700" y="4611550"/>
            <a:ext cx="2286000" cy="27432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1" cap="all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97700" y="4865225"/>
            <a:ext cx="2286000" cy="18288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0" spc="2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63C6C7E-F363-1F17-B288-D4D45B87028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D6D4091-312C-81B9-BAF6-5E0D6F665E5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6A3FD7E-DF96-B9E4-8D70-DA62CC3390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66265"/>
            <a:ext cx="5358384" cy="5091735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DCE0745D-AFE6-DE6D-B026-1FF13F34E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/>
          <a:lstStyle>
            <a:lvl1pPr algn="ctr">
              <a:lnSpc>
                <a:spcPct val="90000"/>
              </a:lnSpc>
              <a:defRPr sz="48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7200" y="2670048"/>
            <a:ext cx="1399032" cy="411480"/>
          </a:xfr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7200" y="3094300"/>
            <a:ext cx="1399032" cy="51758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spc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739AFCF1-55F0-974F-0F5C-34444B290B5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57200" y="4479943"/>
            <a:ext cx="1399032" cy="411480"/>
          </a:xfr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77CF7DE5-8E6D-2C2C-A514-BAB6D4B6F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7200" y="4904195"/>
            <a:ext cx="1399032" cy="51758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spc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1993392" y="2450592"/>
            <a:ext cx="1161288" cy="11612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23">
            <a:extLst>
              <a:ext uri="{FF2B5EF4-FFF2-40B4-BE49-F238E27FC236}">
                <a16:creationId xmlns:a16="http://schemas.microsoft.com/office/drawing/2014/main" id="{DBA744D6-401F-C995-EF58-BD24A0DD8581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1993392" y="4260487"/>
            <a:ext cx="1161288" cy="11612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18688" y="2670048"/>
            <a:ext cx="1399032" cy="411480"/>
          </a:xfr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18688" y="3094300"/>
            <a:ext cx="1399032" cy="51758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spc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1201CED-247A-16CA-9F03-BF32393D3B5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218688" y="4479943"/>
            <a:ext cx="1399032" cy="411480"/>
          </a:xfr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2D5FA954-036C-191F-7040-1848AB2BE3C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218688" y="4904195"/>
            <a:ext cx="1399032" cy="51758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spc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4745736" y="2450592"/>
            <a:ext cx="1161288" cy="11612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3">
            <a:extLst>
              <a:ext uri="{FF2B5EF4-FFF2-40B4-BE49-F238E27FC236}">
                <a16:creationId xmlns:a16="http://schemas.microsoft.com/office/drawing/2014/main" id="{8CFBAF86-D36B-F789-2C9C-78C6830B13C9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4745736" y="4260487"/>
            <a:ext cx="1161288" cy="11612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66787" y="2670048"/>
            <a:ext cx="1399032" cy="411480"/>
          </a:xfr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66787" y="3094300"/>
            <a:ext cx="1399032" cy="51758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spc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6E32CE61-2D9B-C245-0D18-C33760B0853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966787" y="4479943"/>
            <a:ext cx="1399032" cy="411480"/>
          </a:xfr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E4068D0A-21CD-897C-9CC1-0BFDAABBD4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966787" y="4904195"/>
            <a:ext cx="1399032" cy="51758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spc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498080" y="2450592"/>
            <a:ext cx="1161288" cy="11612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C110D526-1AE4-5106-E956-0B2ED3A4D4BC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7498080" y="4260487"/>
            <a:ext cx="1161288" cy="11612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732520" y="2670048"/>
            <a:ext cx="1399032" cy="411480"/>
          </a:xfr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732520" y="3094300"/>
            <a:ext cx="1399032" cy="51758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spc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3858F91A-46AA-AF23-2716-3B2B678BBE0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732520" y="4479943"/>
            <a:ext cx="1399032" cy="411480"/>
          </a:xfrm>
        </p:spPr>
        <p:txBody>
          <a:bodyPr lIns="0" tIns="0" rIns="0" bIns="0" anchor="t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+mj-lt"/>
              <a:buNone/>
              <a:defRPr sz="1400" b="1" cap="all" spc="1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EBC002F6-7435-833F-0E8B-30A53B0755A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732520" y="4904195"/>
            <a:ext cx="1399032" cy="517580"/>
          </a:xfrm>
        </p:spPr>
        <p:txBody>
          <a:bodyPr lIns="0" tIns="0" rIns="0" bIns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b="0" spc="1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0250424" y="2450592"/>
            <a:ext cx="1161288" cy="11612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23">
            <a:extLst>
              <a:ext uri="{FF2B5EF4-FFF2-40B4-BE49-F238E27FC236}">
                <a16:creationId xmlns:a16="http://schemas.microsoft.com/office/drawing/2014/main" id="{2CBF8435-BD05-F386-4E6E-F2B6F6894FD7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10250424" y="4260487"/>
            <a:ext cx="1161288" cy="11612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63C6C7E-F363-1F17-B288-D4D45B87028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D6D4091-312C-81B9-BAF6-5E0D6F665E5D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5523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345C5D8-082A-AC27-3801-7A6EC37519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809"/>
          <a:stretch/>
        </p:blipFill>
        <p:spPr>
          <a:xfrm>
            <a:off x="0" y="0"/>
            <a:ext cx="5467552" cy="23500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531883F-9B23-B442-5F02-C2D25BB37C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41236" y="1234440"/>
            <a:ext cx="4950764" cy="5623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/>
          <a:lstStyle>
            <a:lvl1pPr algn="ctr">
              <a:lnSpc>
                <a:spcPct val="90000"/>
              </a:lnSpc>
              <a:defRPr sz="48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438400"/>
            <a:ext cx="2029968" cy="530352"/>
          </a:xfrm>
          <a:solidFill>
            <a:schemeClr val="tx1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648" y="3127248"/>
            <a:ext cx="2029968" cy="2514600"/>
          </a:xfrm>
          <a:solidFill>
            <a:schemeClr val="accent6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843784" y="2438400"/>
            <a:ext cx="2029968" cy="530352"/>
          </a:xfrm>
          <a:solidFill>
            <a:schemeClr val="tx1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2843784" y="3127248"/>
            <a:ext cx="2029968" cy="2514600"/>
          </a:xfrm>
          <a:solidFill>
            <a:schemeClr val="accent5">
              <a:alpha val="30000"/>
            </a:schemeClr>
          </a:solidFill>
          <a:ln>
            <a:solidFill>
              <a:schemeClr val="tx1"/>
            </a:solidFill>
          </a:ln>
        </p:spPr>
        <p:txBody>
          <a:bodyPr tIns="182880" bIns="9144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A48939F-0CF9-9CBD-F606-7A4850B910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84064" y="2438400"/>
            <a:ext cx="2029968" cy="530352"/>
          </a:xfrm>
          <a:solidFill>
            <a:schemeClr val="tx1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693BC756-2B97-9751-B879-03B6F1C405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84064" y="3127248"/>
            <a:ext cx="2029968" cy="2514600"/>
          </a:xfr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43F725B-A33F-7FB2-E5C4-96EA154660E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15200" y="2438400"/>
            <a:ext cx="2029968" cy="530352"/>
          </a:xfrm>
          <a:solidFill>
            <a:schemeClr val="tx1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D9DD0DA7-5A1E-5312-178F-13561EF7C23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315200" y="3127248"/>
            <a:ext cx="2029968" cy="2514600"/>
          </a:xfrm>
          <a:solidFill>
            <a:schemeClr val="accent1"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5FBC3880-98AC-466C-7AD1-FDC8B39587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6336" y="2438400"/>
            <a:ext cx="2029968" cy="530352"/>
          </a:xfrm>
          <a:solidFill>
            <a:schemeClr val="tx1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24965100-8EF5-0264-CEE5-BD5BF190163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9546336" y="3127248"/>
            <a:ext cx="2029968" cy="2514600"/>
          </a:xfrm>
          <a:solidFill>
            <a:schemeClr val="accent4">
              <a:lumMod val="20000"/>
              <a:lumOff val="80000"/>
              <a:alpha val="50000"/>
            </a:schemeClr>
          </a:solidFill>
          <a:ln>
            <a:solidFill>
              <a:schemeClr val="tx1"/>
            </a:solidFill>
          </a:ln>
        </p:spPr>
        <p:txBody>
          <a:bodyPr tIns="182880" bIns="9144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  <a:lvl2pPr marL="228600">
              <a:lnSpc>
                <a:spcPct val="100000"/>
              </a:lnSpc>
              <a:spcBef>
                <a:spcPts val="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8653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CC3D06-2435-B655-8AA5-11CCBBEF19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62234" y="0"/>
            <a:ext cx="3429766" cy="68214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/>
          <a:lstStyle>
            <a:lvl1pPr algn="ctr">
              <a:lnSpc>
                <a:spcPct val="90000"/>
              </a:lnSpc>
              <a:defRPr sz="48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5D1E9421-BC85-99CB-EB40-1863FA6227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-25907" y="3072704"/>
            <a:ext cx="1783080" cy="512064"/>
          </a:xfrm>
          <a:solidFill>
            <a:schemeClr val="accent1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 spc="200" baseline="0"/>
            </a:lvl1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47BABAF8-5220-1E24-CE43-927FCCA269A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46218" y="2432434"/>
            <a:ext cx="1644986" cy="1783080"/>
          </a:xfrm>
        </p:spPr>
        <p:txBody>
          <a:bodyPr lIns="9144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33">
            <a:extLst>
              <a:ext uri="{FF2B5EF4-FFF2-40B4-BE49-F238E27FC236}">
                <a16:creationId xmlns:a16="http://schemas.microsoft.com/office/drawing/2014/main" id="{F1D095F8-4552-1F88-C37B-99775B68AC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6200000">
            <a:off x="2196136" y="4517644"/>
            <a:ext cx="1783080" cy="512064"/>
          </a:xfrm>
          <a:solidFill>
            <a:schemeClr val="accent2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 spc="200" baseline="0"/>
            </a:lvl1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48" name="Text Placeholder 40">
            <a:extLst>
              <a:ext uri="{FF2B5EF4-FFF2-40B4-BE49-F238E27FC236}">
                <a16:creationId xmlns:a16="http://schemas.microsoft.com/office/drawing/2014/main" id="{4C4BFA3E-7B57-DCDD-4EA6-16C64A3756B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383307" y="3882136"/>
            <a:ext cx="1644986" cy="1783080"/>
          </a:xfrm>
        </p:spPr>
        <p:txBody>
          <a:bodyPr lIns="9144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C65BF0DD-74C0-E055-CCAC-600751F517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4418179" y="3067943"/>
            <a:ext cx="1783080" cy="512064"/>
          </a:xfrm>
          <a:solidFill>
            <a:schemeClr val="accent3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 spc="200" baseline="0"/>
            </a:lvl1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44" name="Text Placeholder 40">
            <a:extLst>
              <a:ext uri="{FF2B5EF4-FFF2-40B4-BE49-F238E27FC236}">
                <a16:creationId xmlns:a16="http://schemas.microsoft.com/office/drawing/2014/main" id="{25927394-D1A0-C084-C689-F7A4EEE924C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89586" y="2432435"/>
            <a:ext cx="1644986" cy="1783080"/>
          </a:xfrm>
        </p:spPr>
        <p:txBody>
          <a:bodyPr lIns="9144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08F0F1F2-0D4E-95EA-349B-D734163FD5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6640222" y="4517644"/>
            <a:ext cx="1783080" cy="512064"/>
          </a:xfrm>
          <a:solidFill>
            <a:schemeClr val="accent4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 spc="200" baseline="0"/>
            </a:lvl1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46" name="Text Placeholder 40">
            <a:extLst>
              <a:ext uri="{FF2B5EF4-FFF2-40B4-BE49-F238E27FC236}">
                <a16:creationId xmlns:a16="http://schemas.microsoft.com/office/drawing/2014/main" id="{B322E7EB-0174-5A8C-5BE3-F501B5670FA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827392" y="3882136"/>
            <a:ext cx="1644986" cy="1783080"/>
          </a:xfrm>
        </p:spPr>
        <p:txBody>
          <a:bodyPr lIns="9144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36C15449-A445-41A6-EAD9-37446450CC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8862264" y="3072704"/>
            <a:ext cx="1783080" cy="512064"/>
          </a:xfrm>
          <a:solidFill>
            <a:schemeClr val="accent5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 cap="all" spc="200" baseline="0"/>
            </a:lvl1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45" name="Text Placeholder 40">
            <a:extLst>
              <a:ext uri="{FF2B5EF4-FFF2-40B4-BE49-F238E27FC236}">
                <a16:creationId xmlns:a16="http://schemas.microsoft.com/office/drawing/2014/main" id="{E6B7327B-EA3B-790D-AB08-0ED1D2FB401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035230" y="2437196"/>
            <a:ext cx="1796654" cy="1783080"/>
          </a:xfrm>
        </p:spPr>
        <p:txBody>
          <a:bodyPr lIns="91440" tIns="0" rIns="0" bIns="0" anchor="ctr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 spc="1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120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070F102-837A-486A-0CD4-E957B66B87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931920"/>
            <a:ext cx="5470497" cy="29260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19FAF77-1797-C11F-A1A9-B351E30B37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8215" y="0"/>
            <a:ext cx="4983785" cy="22768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/>
          <a:lstStyle>
            <a:lvl1pPr algn="ctr">
              <a:lnSpc>
                <a:spcPct val="90000"/>
              </a:lnSpc>
              <a:defRPr sz="48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438400"/>
            <a:ext cx="5157787" cy="36576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648" y="2871216"/>
            <a:ext cx="5157787" cy="3247462"/>
          </a:xfr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defRPr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0" y="2438400"/>
            <a:ext cx="5183188" cy="36576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800" y="2871216"/>
            <a:ext cx="5183188" cy="3247462"/>
          </a:xfr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defRPr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AE1E66A3-7FD1-08A5-8B20-36C5331DCF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53650" y="4014216"/>
            <a:ext cx="5738350" cy="28437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64B067-71A6-CB30-BD46-5499FAAE00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458968" cy="29199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0D1FF5-7EF8-4250-A259-43050ABB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/>
          <a:lstStyle>
            <a:lvl1pPr algn="ctr">
              <a:lnSpc>
                <a:spcPct val="90000"/>
              </a:lnSpc>
              <a:defRPr sz="48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8" y="2438400"/>
            <a:ext cx="3419856" cy="36576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648" y="2871216"/>
            <a:ext cx="3419856" cy="2925554"/>
          </a:xfr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defRPr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07408" y="2438400"/>
            <a:ext cx="3419856" cy="36576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07408" y="2871216"/>
            <a:ext cx="3419856" cy="2925554"/>
          </a:xfr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defRPr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A48939F-0CF9-9CBD-F606-7A4850B910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83880" y="2438400"/>
            <a:ext cx="3419856" cy="365760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b="1" cap="all" spc="20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693BC756-2B97-9751-B879-03B6F1C405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83880" y="2871216"/>
            <a:ext cx="3419856" cy="2925554"/>
          </a:xfr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defRPr sz="1600" spc="100" baseline="0"/>
            </a:lvl1pPr>
            <a:lvl2pPr>
              <a:lnSpc>
                <a:spcPct val="100000"/>
              </a:lnSpc>
              <a:spcBef>
                <a:spcPts val="1000"/>
              </a:spcBef>
              <a:defRPr sz="1400" spc="100" baseline="0"/>
            </a:lvl2pPr>
            <a:lvl3pPr>
              <a:lnSpc>
                <a:spcPct val="100000"/>
              </a:lnSpc>
              <a:spcBef>
                <a:spcPts val="1000"/>
              </a:spcBef>
              <a:defRPr sz="1200" spc="100" baseline="0"/>
            </a:lvl3pPr>
            <a:lvl4pPr>
              <a:lnSpc>
                <a:spcPct val="100000"/>
              </a:lnSpc>
              <a:spcBef>
                <a:spcPts val="1000"/>
              </a:spcBef>
              <a:defRPr sz="1100" spc="100" baseline="0"/>
            </a:lvl4pPr>
            <a:lvl5pPr>
              <a:lnSpc>
                <a:spcPct val="100000"/>
              </a:lnSpc>
              <a:spcBef>
                <a:spcPts val="1000"/>
              </a:spcBef>
              <a:defRPr sz="11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51CCCC-1589-401D-AE98-FC2871630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5D9D7D-8D9A-473E-AF0D-EF1940D79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7AC635D-0E01-2452-CC44-1DAE0F96DF63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ED63FD-A76F-FB56-8D44-31BD432133C5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92877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5F45936-2436-D9FD-A05D-F3C70F90FD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758530"/>
            <a:ext cx="4700016" cy="30994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F862D5-CF3B-E45B-934F-ACEF42B35BB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5148072" cy="3436275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3392E024-DB0F-45F6-7A0A-359A57817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216152"/>
            <a:ext cx="5184648" cy="4416552"/>
          </a:xfrm>
        </p:spPr>
        <p:txBody>
          <a:bodyPr lIns="0" rIns="0"/>
          <a:lstStyle>
            <a:lvl1pPr algn="r">
              <a:defRPr sz="4800" cap="all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59AC38BE-9C76-A3FA-7823-F4A4B43AB75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00800" y="1216025"/>
            <a:ext cx="5184648" cy="4416425"/>
          </a:xfrm>
        </p:spPr>
        <p:txBody>
          <a:bodyPr anchor="ctr"/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sz="1600" spc="100" baseline="0"/>
            </a:lvl1pPr>
            <a:lvl2pPr marL="228600">
              <a:lnSpc>
                <a:spcPct val="150000"/>
              </a:lnSpc>
              <a:spcBef>
                <a:spcPts val="1000"/>
              </a:spcBef>
              <a:defRPr sz="1600" spc="100" baseline="0"/>
            </a:lvl2pPr>
            <a:lvl3pPr marL="457200">
              <a:lnSpc>
                <a:spcPct val="150000"/>
              </a:lnSpc>
              <a:spcBef>
                <a:spcPts val="1000"/>
              </a:spcBef>
              <a:defRPr sz="1600" spc="100" baseline="0"/>
            </a:lvl3pPr>
            <a:lvl4pPr marL="685800">
              <a:lnSpc>
                <a:spcPct val="150000"/>
              </a:lnSpc>
              <a:spcBef>
                <a:spcPts val="1000"/>
              </a:spcBef>
              <a:defRPr sz="1600" spc="100" baseline="0"/>
            </a:lvl4pPr>
            <a:lvl5pPr marL="914400">
              <a:lnSpc>
                <a:spcPct val="150000"/>
              </a:lnSpc>
              <a:spcBef>
                <a:spcPts val="1000"/>
              </a:spcBef>
              <a:defRPr sz="1600" spc="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888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9AFB71-7F33-280E-7877-06F4AFFF06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0B0FF2F-3458-EA78-83DC-46FB2E5CE15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8992" y="1956816"/>
            <a:ext cx="10040112" cy="2387600"/>
          </a:xfrm>
        </p:spPr>
        <p:txBody>
          <a:bodyPr anchor="t">
            <a:noAutofit/>
          </a:bodyPr>
          <a:lstStyle>
            <a:lvl1pPr algn="l">
              <a:defRPr sz="9600" spc="300" baseline="0">
                <a:ln w="28575">
                  <a:solidFill>
                    <a:schemeClr val="tx1"/>
                  </a:solidFill>
                </a:ln>
                <a:noFill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C93615E-193E-5253-6EE0-EC01791E3A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8992" y="3483864"/>
            <a:ext cx="10040112" cy="1280160"/>
          </a:xfrm>
        </p:spPr>
        <p:txBody>
          <a:bodyPr/>
          <a:lstStyle>
            <a:lvl1pPr marL="0" indent="0" algn="l">
              <a:buNone/>
              <a:defRPr sz="2400" b="1" baseline="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3559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C6CA6E-C1AB-4B24-80C7-A4B12640B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EFB41-7AD3-4519-95E7-416BFA1AE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35C8AF3-79E7-17ED-9EB4-3006B31E422C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5A76CC-ED26-C4F7-5AB6-59D1A4C4A7F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BDEDC48-AA67-6FC9-FF0E-CD3CB49A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868679"/>
            <a:ext cx="10972800" cy="1572768"/>
          </a:xfrm>
        </p:spPr>
        <p:txBody>
          <a:bodyPr lIns="91440" tIns="182880" rIns="91440" bIns="0"/>
          <a:lstStyle>
            <a:lvl1pPr algn="ctr">
              <a:lnSpc>
                <a:spcPct val="90000"/>
              </a:lnSpc>
              <a:defRPr sz="4800" spc="4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54185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BD6A3-F987-4FCC-A6EF-2EF0D33C0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F06A0-63CE-4272-B90E-4F20296BF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467220-06E3-427A-B4D3-9B0030E09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AEF53B-C85C-47DB-ADE4-C1D9FA682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D4FD38-14E5-4C36-B948-8BF3F794E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754AE8D-13E4-BDDA-7C36-A9E08FD0A0E8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E37136-8479-8CDC-7EEB-030C1A8151EF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08F2A-1C19-4116-80DF-E24EDDF28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A489A7-7CA6-4CC9-B634-FCB2E102C6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F5F80D-1DB9-4E0A-8F68-924FC1C9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DA4DA3-10C7-48A6-9B15-38222B8CA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4E7EE-5B3B-427E-9807-020AEF8C7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/>
          <a:lstStyle/>
          <a:p>
            <a:fld id="{294A09A9-5501-47C1-A89A-A340965A2B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C6EFE9-BD9C-6124-823A-BD1C488321D2}"/>
              </a:ext>
            </a:extLst>
          </p:cNvPr>
          <p:cNvCxnSpPr>
            <a:cxnSpLocks/>
          </p:cNvCxnSpPr>
          <p:nvPr userDrawn="1"/>
        </p:nvCxnSpPr>
        <p:spPr>
          <a:xfrm>
            <a:off x="5251048" y="868101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1B53473-DF27-C657-627F-ED66976E076B}"/>
              </a:ext>
            </a:extLst>
          </p:cNvPr>
          <p:cNvCxnSpPr>
            <a:cxnSpLocks/>
          </p:cNvCxnSpPr>
          <p:nvPr userDrawn="1"/>
        </p:nvCxnSpPr>
        <p:spPr>
          <a:xfrm>
            <a:off x="5251048" y="5995687"/>
            <a:ext cx="1689904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E020D11E-3FF2-1E7F-038B-4F9534916FEB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660127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3104752"/>
            <a:ext cx="11430000" cy="20922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11575"/>
            <a:ext cx="4114800" cy="8565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1" i="0" spc="2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038600" y="6006546"/>
            <a:ext cx="4114800" cy="8514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1" i="0" spc="20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&lt;##&gt;</a:t>
            </a:r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51" r:id="rId4"/>
    <p:sldLayoutId id="2147483662" r:id="rId5"/>
    <p:sldLayoutId id="2147483665" r:id="rId6"/>
    <p:sldLayoutId id="2147483669" r:id="rId7"/>
    <p:sldLayoutId id="2147483658" r:id="rId8"/>
    <p:sldLayoutId id="2147483666" r:id="rId9"/>
    <p:sldLayoutId id="2147483668" r:id="rId10"/>
    <p:sldLayoutId id="2147483670" r:id="rId11"/>
    <p:sldLayoutId id="2147483653" r:id="rId12"/>
    <p:sldLayoutId id="2147483667" r:id="rId13"/>
    <p:sldLayoutId id="2147483661" r:id="rId14"/>
    <p:sldLayoutId id="2147483660" r:id="rId15"/>
    <p:sldLayoutId id="2147483655" r:id="rId16"/>
    <p:sldLayoutId id="2147483659" r:id="rId17"/>
    <p:sldLayoutId id="2147483656" r:id="rId18"/>
    <p:sldLayoutId id="2147483657" r:id="rId1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cap="all" spc="4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352" y="763016"/>
            <a:ext cx="11737304" cy="3674096"/>
          </a:xfrm>
        </p:spPr>
        <p:txBody>
          <a:bodyPr/>
          <a:lstStyle/>
          <a:p>
            <a:pPr algn="ctr"/>
            <a:r>
              <a:rPr lang="en-US" sz="4800" b="0" dirty="0">
                <a:solidFill>
                  <a:schemeClr val="bg2">
                    <a:lumMod val="10000"/>
                  </a:schemeClr>
                </a:solidFill>
                <a:latin typeface="Walbaum Display" panose="02070503090703020303" pitchFamily="18" charset="0"/>
              </a:rPr>
              <a:t>Gamow–Teller Resonance and Double-Beta Decay of  </a:t>
            </a:r>
            <a:r>
              <a:rPr lang="en-US" sz="4800" b="0" baseline="30000" dirty="0">
                <a:solidFill>
                  <a:schemeClr val="bg2">
                    <a:lumMod val="10000"/>
                  </a:schemeClr>
                </a:solidFill>
                <a:latin typeface="Walbaum Display" panose="02070503090703020303" pitchFamily="18" charset="0"/>
              </a:rPr>
              <a:t>48</a:t>
            </a:r>
            <a:r>
              <a:rPr lang="en-US" sz="4800" b="0" dirty="0">
                <a:solidFill>
                  <a:schemeClr val="bg2">
                    <a:lumMod val="10000"/>
                  </a:schemeClr>
                </a:solidFill>
                <a:latin typeface="Walbaum Display" panose="02070503090703020303" pitchFamily="18" charset="0"/>
              </a:rPr>
              <a:t>C</a:t>
            </a:r>
            <a:r>
              <a:rPr lang="cs-CZ" sz="4800" b="0" dirty="0">
                <a:solidFill>
                  <a:schemeClr val="bg2">
                    <a:lumMod val="10000"/>
                  </a:schemeClr>
                </a:solidFill>
                <a:latin typeface="Walbaum Display" panose="02070503090703020303" pitchFamily="18" charset="0"/>
              </a:rPr>
              <a:t>a</a:t>
            </a:r>
            <a:r>
              <a:rPr lang="en-US" sz="4800" b="0" dirty="0">
                <a:solidFill>
                  <a:schemeClr val="bg2">
                    <a:lumMod val="10000"/>
                  </a:schemeClr>
                </a:solidFill>
                <a:latin typeface="Walbaum Display" panose="02070503090703020303" pitchFamily="18" charset="0"/>
              </a:rPr>
              <a:t> within the STDA Framework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869160"/>
            <a:ext cx="5832648" cy="1944216"/>
          </a:xfrm>
        </p:spPr>
        <p:txBody>
          <a:bodyPr/>
          <a:lstStyle/>
          <a:p>
            <a:r>
              <a:rPr lang="en-US" sz="2200" b="0" dirty="0">
                <a:latin typeface="Walbaum Display" panose="02070503090703020303" pitchFamily="18" charset="0"/>
              </a:rPr>
              <a:t>Daria Denisova</a:t>
            </a:r>
            <a:endParaRPr lang="ru-RU" sz="2200" b="0" dirty="0"/>
          </a:p>
          <a:p>
            <a:r>
              <a:rPr lang="en-US" sz="2000" b="0" dirty="0">
                <a:latin typeface="Walbaum Display" panose="02070503090703020303" pitchFamily="18" charset="0"/>
              </a:rPr>
              <a:t>Department of Nuclear Physics and Biophysics </a:t>
            </a:r>
            <a:endParaRPr lang="ru-RU" sz="2000" b="0" dirty="0">
              <a:latin typeface="Walbaum Display" panose="02070503090703020303" pitchFamily="18" charset="0"/>
            </a:endParaRPr>
          </a:p>
          <a:p>
            <a:r>
              <a:rPr lang="en-US" sz="2000" b="0" dirty="0">
                <a:latin typeface="Walbaum Display" panose="02070503090703020303" pitchFamily="18" charset="0"/>
              </a:rPr>
              <a:t>Faculty of Mathematics, Physics and Informatics</a:t>
            </a:r>
            <a:endParaRPr lang="ru-RU" sz="2000" b="0" dirty="0">
              <a:latin typeface="Walbaum Display" panose="02070503090703020303" pitchFamily="18" charset="0"/>
            </a:endParaRPr>
          </a:p>
          <a:p>
            <a:r>
              <a:rPr lang="en-US" sz="2000" b="0" dirty="0">
                <a:latin typeface="Walbaum Display" panose="02070503090703020303" pitchFamily="18" charset="0"/>
              </a:rPr>
              <a:t>Comenius University Bratislava Slovakia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CB6F4-B38F-831F-0309-104B1E443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D9AC15-031C-828F-1BC4-E9553D023823}"/>
              </a:ext>
            </a:extLst>
          </p:cNvPr>
          <p:cNvSpPr txBox="1"/>
          <p:nvPr/>
        </p:nvSpPr>
        <p:spPr>
          <a:xfrm>
            <a:off x="4824466" y="157343"/>
            <a:ext cx="25430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Walbaum Display" panose="02070503090703020303" pitchFamily="18" charset="0"/>
              </a:rPr>
              <a:t>Motivation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CBDF75-3EFB-8FC6-15DE-8BA04B448660}"/>
                  </a:ext>
                </a:extLst>
              </p:cNvPr>
              <p:cNvSpPr txBox="1"/>
              <p:nvPr/>
            </p:nvSpPr>
            <p:spPr>
              <a:xfrm>
                <a:off x="3161960" y="1098233"/>
                <a:ext cx="9030040" cy="46615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b="0" baseline="30000" dirty="0">
                    <a:latin typeface="Walbaum Display" panose="02070503090703020303" pitchFamily="18" charset="0"/>
                  </a:rPr>
                  <a:t>48</a:t>
                </a:r>
                <a:r>
                  <a:rPr lang="en-US" sz="2000" b="0" dirty="0">
                    <a:latin typeface="Walbaum Display" panose="02070503090703020303" pitchFamily="18" charset="0"/>
                  </a:rPr>
                  <a:t>Ca is one of the key nuclei for studies of double-beta decay.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b="0" dirty="0">
                    <a:latin typeface="Walbaum Display" panose="02070503090703020303" pitchFamily="18" charset="0"/>
                  </a:rPr>
                  <a:t>Both Gamow–Teller response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en-US" sz="2000" b="0" dirty="0">
                    <a:latin typeface="Walbaum Display" panose="02070503090703020303" pitchFamily="18" charset="0"/>
                  </a:rPr>
                  <a:t> decay are governed by the spin–isospin operator.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b="0" dirty="0">
                    <a:latin typeface="Walbaum Display" panose="02070503090703020303" pitchFamily="18" charset="0"/>
                  </a:rPr>
                  <a:t>Standard 1p1h descriptions reproduce the collective GT resonance only partially; experimentally, the GT strength is fragmented and quenched.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b="0" dirty="0">
                    <a:latin typeface="Walbaum Display" panose="02070503090703020303" pitchFamily="18" charset="0"/>
                  </a:rPr>
                  <a:t>Coupling to more complex configurations, particularly 2p2h excitations, can redistribute GT strength and introduce correlations relevant 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𝛽𝛽</m:t>
                    </m:r>
                  </m:oMath>
                </a14:m>
                <a:r>
                  <a:rPr lang="el-GR" sz="2000" b="0" dirty="0"/>
                  <a:t> </a:t>
                </a:r>
                <a:r>
                  <a:rPr lang="en-US" sz="2000" b="0" dirty="0">
                    <a:latin typeface="Walbaum Display" panose="02070503090703020303" pitchFamily="18" charset="0"/>
                  </a:rPr>
                  <a:t>decay.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sz="2000" b="0" i="1" dirty="0">
                    <a:latin typeface="Walbaum Display" panose="02070503090703020303" pitchFamily="18" charset="0"/>
                  </a:rPr>
                  <a:t>Goal: </a:t>
                </a:r>
                <a:r>
                  <a:rPr lang="en-US" sz="2000" b="0" dirty="0">
                    <a:latin typeface="Walbaum Display" panose="02070503090703020303" pitchFamily="18" charset="0"/>
                  </a:rPr>
                  <a:t>investigate GT strength and double-beta decay within the Second Tamm–</a:t>
                </a:r>
                <a:r>
                  <a:rPr lang="en-US" sz="2000" b="0" dirty="0" err="1">
                    <a:latin typeface="Walbaum Display" panose="02070503090703020303" pitchFamily="18" charset="0"/>
                  </a:rPr>
                  <a:t>Dancoff</a:t>
                </a:r>
                <a:r>
                  <a:rPr lang="en-US" sz="2000" b="0" dirty="0">
                    <a:latin typeface="Walbaum Display" panose="02070503090703020303" pitchFamily="18" charset="0"/>
                  </a:rPr>
                  <a:t> Approximation (STDA) using a chiral </a:t>
                </a:r>
                <a:r>
                  <a:rPr lang="el-GR" sz="2000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Δ</a:t>
                </a:r>
                <a:r>
                  <a:rPr lang="en-US" sz="2000" b="0" dirty="0">
                    <a:latin typeface="Walbaum Display" panose="02070503090703020303" pitchFamily="18" charset="0"/>
                  </a:rPr>
                  <a:t>NNLO</a:t>
                </a:r>
                <a:r>
                  <a:rPr lang="en-US" sz="2000" b="0" baseline="-25000" dirty="0">
                    <a:latin typeface="Walbaum Display" panose="02070503090703020303" pitchFamily="18" charset="0"/>
                  </a:rPr>
                  <a:t>GO</a:t>
                </a:r>
                <a:r>
                  <a:rPr lang="en-US" sz="2000" b="0" dirty="0">
                    <a:latin typeface="Walbaum Display" panose="02070503090703020303" pitchFamily="18" charset="0"/>
                  </a:rPr>
                  <a:t> (394),</a:t>
                </a:r>
                <a:r>
                  <a:rPr lang="el-GR" sz="2000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Δ</a:t>
                </a:r>
                <a:r>
                  <a:rPr lang="en-US" sz="2000" b="0" dirty="0">
                    <a:latin typeface="Walbaum Display" panose="02070503090703020303" pitchFamily="18" charset="0"/>
                  </a:rPr>
                  <a:t>NNLO</a:t>
                </a:r>
                <a:r>
                  <a:rPr lang="en-US" sz="2000" b="0" baseline="-25000" dirty="0">
                    <a:latin typeface="Walbaum Display" panose="02070503090703020303" pitchFamily="18" charset="0"/>
                  </a:rPr>
                  <a:t>GO</a:t>
                </a:r>
                <a:r>
                  <a:rPr lang="en-US" sz="2000" b="0" dirty="0">
                    <a:latin typeface="Walbaum Display" panose="02070503090703020303" pitchFamily="18" charset="0"/>
                  </a:rPr>
                  <a:t> (450), N</a:t>
                </a:r>
                <a:r>
                  <a:rPr lang="en-US" sz="2000" b="0" baseline="30000" dirty="0">
                    <a:latin typeface="Walbaum Display" panose="02070503090703020303" pitchFamily="18" charset="0"/>
                  </a:rPr>
                  <a:t>3</a:t>
                </a:r>
                <a:r>
                  <a:rPr lang="en-US" sz="2000" b="0" dirty="0">
                    <a:latin typeface="Walbaum Display" panose="02070503090703020303" pitchFamily="18" charset="0"/>
                  </a:rPr>
                  <a:t>LO</a:t>
                </a:r>
                <a:r>
                  <a:rPr lang="en-US" sz="2000" b="0" baseline="-25000" dirty="0">
                    <a:latin typeface="Walbaum Display" panose="02070503090703020303" pitchFamily="18" charset="0"/>
                  </a:rPr>
                  <a:t>Texas</a:t>
                </a:r>
                <a:r>
                  <a:rPr lang="en-US" sz="2000" b="0" dirty="0">
                    <a:latin typeface="Walbaum Display" panose="02070503090703020303" pitchFamily="18" charset="0"/>
                  </a:rPr>
                  <a:t>, </a:t>
                </a:r>
                <a:r>
                  <a:rPr lang="en-US" sz="2000" b="0" dirty="0" err="1">
                    <a:latin typeface="Walbaum Display" panose="02070503090703020303" pitchFamily="18" charset="0"/>
                  </a:rPr>
                  <a:t>NNLO</a:t>
                </a:r>
                <a:r>
                  <a:rPr lang="en-US" sz="2000" b="0" baseline="-25000" dirty="0" err="1">
                    <a:latin typeface="Walbaum Display" panose="02070503090703020303" pitchFamily="18" charset="0"/>
                  </a:rPr>
                  <a:t>opt</a:t>
                </a:r>
                <a:r>
                  <a:rPr lang="en-US" sz="2000" b="0" dirty="0">
                    <a:latin typeface="Walbaum Display" panose="02070503090703020303" pitchFamily="18" charset="0"/>
                  </a:rPr>
                  <a:t>  interactions.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CBDF75-3EFB-8FC6-15DE-8BA04B448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1960" y="1098233"/>
                <a:ext cx="9030040" cy="4661533"/>
              </a:xfrm>
              <a:prstGeom prst="rect">
                <a:avLst/>
              </a:prstGeom>
              <a:blipFill>
                <a:blip r:embed="rId2"/>
                <a:stretch>
                  <a:fillRect l="-608" b="-1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C54D458C-12D9-30CF-2669-F4BAED6CD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0902" y="3645024"/>
            <a:ext cx="3573016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777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ysics – The Gruszko Lab">
            <a:extLst>
              <a:ext uri="{FF2B5EF4-FFF2-40B4-BE49-F238E27FC236}">
                <a16:creationId xmlns:a16="http://schemas.microsoft.com/office/drawing/2014/main" id="{D436668F-08D1-1D08-2850-F2914D6EB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726" y="980728"/>
            <a:ext cx="6112565" cy="5143500"/>
          </a:xfrm>
          <a:prstGeom prst="rect">
            <a:avLst/>
          </a:prstGeom>
        </p:spPr>
      </p:pic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6B4F370C-18BC-A752-2980-6309F5D7DC43}"/>
              </a:ext>
            </a:extLst>
          </p:cNvPr>
          <p:cNvSpPr txBox="1">
            <a:spLocks/>
          </p:cNvSpPr>
          <p:nvPr/>
        </p:nvSpPr>
        <p:spPr>
          <a:xfrm>
            <a:off x="3719736" y="7848"/>
            <a:ext cx="6120680" cy="85652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latin typeface="Walbaum Display" panose="02070503090703020303" pitchFamily="18" charset="0"/>
              </a:rPr>
              <a:t>Theoretical background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EB021F6-E2CB-0EC6-7361-5A43DA006918}"/>
                  </a:ext>
                </a:extLst>
              </p:cNvPr>
              <p:cNvSpPr txBox="1"/>
              <p:nvPr/>
            </p:nvSpPr>
            <p:spPr>
              <a:xfrm>
                <a:off x="6600056" y="963366"/>
                <a:ext cx="5256584" cy="9479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1/2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𝜈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𝜈</m:t>
                          </m:r>
                        </m:sup>
                      </m:sSup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𝐺𝑇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sub>
                                  </m:sSub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𝑔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cs-CZ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EB021F6-E2CB-0EC6-7361-5A43DA0069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056" y="963366"/>
                <a:ext cx="5256584" cy="9479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A5C7DC16-18FE-8B81-5CFB-5FC77EF0FE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027" y="1988840"/>
            <a:ext cx="5888973" cy="4416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71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6BA244-3A6A-5970-796B-08549B120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5238EE4-ED9C-160E-7F55-A8D31E1B41CF}"/>
                  </a:ext>
                </a:extLst>
              </p:cNvPr>
              <p:cNvSpPr txBox="1"/>
              <p:nvPr/>
            </p:nvSpPr>
            <p:spPr>
              <a:xfrm>
                <a:off x="-241367" y="1493756"/>
                <a:ext cx="6096896" cy="806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𝐺𝑇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𝜈</m:t>
                          </m:r>
                        </m:sup>
                      </m:sSubSup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𝑂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𝐺𝑇</m:t>
                                          </m:r>
                                        </m:sub>
                                      </m:sSub>
                                    </m:e>
                                  </m:d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bSup>
                                </m:e>
                              </m:d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</m:sup>
                                  </m:sSubSup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𝑂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𝐺𝑇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/2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5238EE4-ED9C-160E-7F55-A8D31E1B41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41367" y="1493756"/>
                <a:ext cx="6096896" cy="8063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7BBA90AD-02E0-BB41-DF34-9D8D080E64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6475" y="3390899"/>
            <a:ext cx="19050" cy="762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752376-3D7D-BFD8-1E0B-0AED59B09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6475" y="3390899"/>
            <a:ext cx="19050" cy="762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8BF662-1321-2EFE-BDC1-09695C208157}"/>
                  </a:ext>
                </a:extLst>
              </p:cNvPr>
              <p:cNvSpPr txBox="1"/>
              <p:nvPr/>
            </p:nvSpPr>
            <p:spPr>
              <a:xfrm>
                <a:off x="1199456" y="3427295"/>
                <a:ext cx="1247585" cy="7802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ˆ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48BF662-1321-2EFE-BDC1-09695C2081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456" y="3427295"/>
                <a:ext cx="1247585" cy="7802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20649FD-36D7-C3BA-2608-FE980D8FFC36}"/>
                  </a:ext>
                </a:extLst>
              </p:cNvPr>
              <p:cNvSpPr txBox="1"/>
              <p:nvPr/>
            </p:nvSpPr>
            <p:spPr>
              <a:xfrm>
                <a:off x="1232426" y="4980110"/>
                <a:ext cx="1657313" cy="7802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ˆ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𝐺𝑇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</m:sup>
                        <m:e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lang="en-US" b="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sSubSup>
                        <m:sSubSupPr>
                          <m:ctrlPr>
                            <a:rPr lang="en-US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>
                          <m:r>
                            <a:rPr lang="en-US" b="0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20649FD-36D7-C3BA-2608-FE980D8FFC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2426" y="4980110"/>
                <a:ext cx="1657313" cy="7802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6DEF1955-7904-A105-000A-354370A27441}"/>
              </a:ext>
            </a:extLst>
          </p:cNvPr>
          <p:cNvSpPr txBox="1"/>
          <p:nvPr/>
        </p:nvSpPr>
        <p:spPr>
          <a:xfrm>
            <a:off x="958261" y="4357879"/>
            <a:ext cx="340759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200" dirty="0">
                <a:latin typeface="Walbaum Display" panose="02070503090703020303" pitchFamily="18" charset="0"/>
              </a:rPr>
              <a:t>Gamow–Teller operator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322569-1037-62D8-1397-14DA1F881597}"/>
              </a:ext>
            </a:extLst>
          </p:cNvPr>
          <p:cNvSpPr txBox="1"/>
          <p:nvPr/>
        </p:nvSpPr>
        <p:spPr>
          <a:xfrm>
            <a:off x="990152" y="2889288"/>
            <a:ext cx="609689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latin typeface="Walbaum Display" panose="02070503090703020303" pitchFamily="18" charset="0"/>
              </a:rPr>
              <a:t>Fermi operator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8E638A-7E6B-BD5E-0B03-EB2C6FC02D2C}"/>
              </a:ext>
            </a:extLst>
          </p:cNvPr>
          <p:cNvSpPr txBox="1"/>
          <p:nvPr/>
        </p:nvSpPr>
        <p:spPr>
          <a:xfrm>
            <a:off x="872761" y="930816"/>
            <a:ext cx="609689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latin typeface="Walbaum Display" panose="02070503090703020303" pitchFamily="18" charset="0"/>
              </a:rPr>
              <a:t>Nuclear matrix element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BB7E976-539E-8FDB-43ED-D73D48B04083}"/>
                  </a:ext>
                </a:extLst>
              </p:cNvPr>
              <p:cNvSpPr txBox="1"/>
              <p:nvPr/>
            </p:nvSpPr>
            <p:spPr>
              <a:xfrm>
                <a:off x="6277666" y="1007632"/>
                <a:ext cx="6217920" cy="457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​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48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000" i="1">
                          <a:latin typeface="Cambria Math" panose="02040503050406030204" pitchFamily="18" charset="0"/>
                        </a:rPr>
                        <m:t>Ca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​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48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000" i="1">
                          <a:latin typeface="Cambria Math" panose="02040503050406030204" pitchFamily="18" charset="0"/>
                        </a:rPr>
                        <m:t>Sc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​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48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000" i="1">
                          <a:latin typeface="Cambria Math" panose="02040503050406030204" pitchFamily="18" charset="0"/>
                        </a:rPr>
                        <m:t>Ti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7BB7E976-539E-8FDB-43ED-D73D48B040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7666" y="1007632"/>
                <a:ext cx="6217920" cy="457176"/>
              </a:xfrm>
              <a:prstGeom prst="rect">
                <a:avLst/>
              </a:prstGeom>
              <a:blipFill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E5D77A8C-3583-57C9-D4BF-81F4B1C076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9657" y="660795"/>
            <a:ext cx="4648472" cy="34863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7CE4EAB-89A9-1E6C-59C7-48AD230AF95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1801" y="3121729"/>
            <a:ext cx="6641085" cy="37375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FAC64E2-2EB3-2271-3F1C-3E2C40776B10}"/>
              </a:ext>
            </a:extLst>
          </p:cNvPr>
          <p:cNvSpPr txBox="1"/>
          <p:nvPr/>
        </p:nvSpPr>
        <p:spPr>
          <a:xfrm>
            <a:off x="6902911" y="3467100"/>
            <a:ext cx="22894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Walbaum Display" panose="02070503090703020303" pitchFamily="18" charset="0"/>
              </a:rPr>
              <a:t>1p-1h excitations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684D1A-8B61-F774-F9EC-A874F00EC2E1}"/>
              </a:ext>
            </a:extLst>
          </p:cNvPr>
          <p:cNvSpPr txBox="1"/>
          <p:nvPr/>
        </p:nvSpPr>
        <p:spPr>
          <a:xfrm>
            <a:off x="9547508" y="3467099"/>
            <a:ext cx="23449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Walbaum Display" panose="02070503090703020303" pitchFamily="18" charset="0"/>
              </a:rPr>
              <a:t>2p-2h excitations </a:t>
            </a:r>
          </a:p>
        </p:txBody>
      </p:sp>
    </p:spTree>
    <p:extLst>
      <p:ext uri="{BB962C8B-B14F-4D97-AF65-F5344CB8AC3E}">
        <p14:creationId xmlns:p14="http://schemas.microsoft.com/office/powerpoint/2010/main" val="772267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E874AA0-33A1-03BC-523A-38EA76C43FB0}"/>
                  </a:ext>
                </a:extLst>
              </p:cNvPr>
              <p:cNvSpPr txBox="1"/>
              <p:nvPr/>
            </p:nvSpPr>
            <p:spPr>
              <a:xfrm>
                <a:off x="3287688" y="908720"/>
                <a:ext cx="6096896" cy="12871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𝐺𝑇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begChr m:val="‖"/>
                                      <m:endChr m:val="‖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nary>
                                        <m:naryPr>
                                          <m:chr m:val="∑"/>
                                          <m:limLoc m:val="undOvr"/>
                                          <m:supHide m:val="on"/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  <m:sup/>
                                        <m:e>
                                          <m:r>
                                            <a:rPr lang="en-US" sz="2000" b="1" i="1">
                                              <a:latin typeface="Cambria Math" panose="02040503050406030204" pitchFamily="18" charset="0"/>
                                            </a:rPr>
                                            <m:t>𝝈</m:t>
                                          </m:r>
                                        </m:e>
                                      </m:nary>
                                      <m:d>
                                        <m:dPr>
                                          <m:ctrlPr>
                                            <a:rPr lang="en-US" sz="2000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b="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e>
                                      </m:d>
                                      <m:sSubSup>
                                        <m:sSubSupPr>
                                          <m:ctrlPr>
                                            <a:rPr lang="en-US" sz="2000" b="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000" b="0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  <m:sup>
                                          <m:r>
                                            <a:rPr lang="en-US" sz="2000" b="0" i="1">
                                              <a:latin typeface="Cambria Math" panose="02040503050406030204" pitchFamily="18" charset="0"/>
                                            </a:rPr>
                                            <m:t>±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US" sz="2000" b="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000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E874AA0-33A1-03BC-523A-38EA76C43F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688" y="908720"/>
                <a:ext cx="6096896" cy="12871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393A4DA-EE71-C034-46D8-74E5BC367825}"/>
                  </a:ext>
                </a:extLst>
              </p:cNvPr>
              <p:cNvSpPr txBox="1"/>
              <p:nvPr/>
            </p:nvSpPr>
            <p:spPr>
              <a:xfrm>
                <a:off x="2711624" y="2957416"/>
                <a:ext cx="6096896" cy="8392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000" i="0" dirty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𝜆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begChr m:val="⟨"/>
                                      <m:endChr m:val="⟩"/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0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 i="0" dirty="0">
                                              <a:latin typeface="Cambria Math" panose="02040503050406030204" pitchFamily="18" charset="0"/>
                                            </a:rPr>
                                            <m:t>Ψ</m:t>
                                          </m:r>
                                        </m:e>
                                        <m: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sub>
                                      </m:sSub>
                                      <m:r>
                                        <a:rPr lang="en-US" sz="2000" b="0" i="1" dirty="0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</a:rPr>
                                                <m:t>𝑂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 i="0" dirty="0">
                                              <a:latin typeface="Cambria Math" panose="02040503050406030204" pitchFamily="18" charset="0"/>
                                            </a:rPr>
                                            <m:t>GT</m:t>
                                          </m:r>
                                        </m:sub>
                                      </m:sSub>
                                      <m:r>
                                        <a:rPr lang="en-US" sz="2000" b="0" i="1" dirty="0" smtClean="0">
                                          <a:latin typeface="Cambria Math" panose="02040503050406030204" pitchFamily="18" charset="0"/>
                                        </a:rPr>
                                        <m:t>||</m:t>
                                      </m:r>
                                      <m:sSub>
                                        <m:sSubPr>
                                          <m:ctrlPr>
                                            <a:rPr lang="en-US" sz="2000" i="0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000" i="0" dirty="0">
                                              <a:latin typeface="Cambria Math" panose="02040503050406030204" pitchFamily="18" charset="0"/>
                                            </a:rPr>
                                            <m:t>Ψ</m:t>
                                          </m:r>
                                        </m:e>
                                        <m: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2000" i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sSub>
                        <m:sSub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i="0" dirty="0">
                              <a:latin typeface="Cambria Math" panose="02040503050406030204" pitchFamily="18" charset="0"/>
                            </a:rPr>
                            <m:t>Δ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000" i="0" dirty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393A4DA-EE71-C034-46D8-74E5BC367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2957416"/>
                <a:ext cx="6096896" cy="8392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A45D72-C4A3-4208-A82C-F005A10660C8}"/>
                  </a:ext>
                </a:extLst>
              </p:cNvPr>
              <p:cNvSpPr txBox="1"/>
              <p:nvPr/>
            </p:nvSpPr>
            <p:spPr>
              <a:xfrm>
                <a:off x="2063552" y="4509120"/>
                <a:ext cx="6096896" cy="7225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𝜁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i="0" dirty="0">
                              <a:latin typeface="Cambria Math" panose="02040503050406030204" pitchFamily="18" charset="0"/>
                            </a:rPr>
                            <m:t>Δ</m:t>
                          </m:r>
                        </m:sub>
                      </m:sSub>
                      <m:r>
                        <a:rPr lang="en-US" sz="2000" i="0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0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0" dirty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i="0" dirty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en-US" sz="2000" i="0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 i="0" dirty="0">
                              <a:latin typeface="Cambria Math" panose="02040503050406030204" pitchFamily="18" charset="0"/>
                            </a:rPr>
                            <m:t>Δ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r>
                                    <a:rPr lang="en-US" sz="2000" i="0" dirty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</a:rPr>
                                        <m:t>𝜆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000" i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i="0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0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000" i="0" dirty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2000" i="0" dirty="0">
                                      <a:latin typeface="Cambria Math" panose="02040503050406030204" pitchFamily="18" charset="0"/>
                                    </a:rPr>
                                    <m:t>/2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000" i="0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4A45D72-C4A3-4208-A82C-F005A10660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552" y="4509120"/>
                <a:ext cx="6096896" cy="7225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E2F5855-8589-2F16-4CEC-2D2833F6FD4A}"/>
                  </a:ext>
                </a:extLst>
              </p:cNvPr>
              <p:cNvSpPr txBox="1"/>
              <p:nvPr/>
            </p:nvSpPr>
            <p:spPr>
              <a:xfrm>
                <a:off x="3935760" y="403798"/>
                <a:ext cx="5400600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200" dirty="0">
                    <a:latin typeface="Walbaum Display" panose="02070503090703020303" pitchFamily="18" charset="0"/>
                  </a:rPr>
                  <a:t>The GT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200" i="0" dirty="0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sz="2200" i="0" dirty="0" smtClean="0">
                            <a:latin typeface="Cambria Math" panose="02040503050406030204" pitchFamily="18" charset="0"/>
                          </a:rPr>
                          <m:t>​</m:t>
                        </m:r>
                      </m:sub>
                      <m:sup>
                        <m:r>
                          <a:rPr lang="en-US" sz="2200" i="0" dirty="0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  <m:e>
                        <m:r>
                          <a:rPr lang="en-US" sz="2200" i="0" dirty="0" smtClean="0">
                            <a:latin typeface="Cambria Math" panose="02040503050406030204" pitchFamily="18" charset="0"/>
                          </a:rPr>
                          <m:t>​</m:t>
                        </m:r>
                      </m:e>
                    </m:sPre>
                  </m:oMath>
                </a14:m>
                <a:r>
                  <a:rPr lang="en-US" sz="2200" dirty="0">
                    <a:latin typeface="Walbaum Display" panose="02070503090703020303" pitchFamily="18" charset="0"/>
                  </a:rPr>
                  <a:t> transition strength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E2F5855-8589-2F16-4CEC-2D2833F6F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760" y="403798"/>
                <a:ext cx="5400600" cy="430887"/>
              </a:xfrm>
              <a:prstGeom prst="rect">
                <a:avLst/>
              </a:prstGeom>
              <a:blipFill>
                <a:blip r:embed="rId5"/>
                <a:stretch>
                  <a:fillRect l="-1467" t="-8451" b="-29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D3C09A7F-402C-DDB5-80A4-D814DAEEA0BB}"/>
              </a:ext>
            </a:extLst>
          </p:cNvPr>
          <p:cNvSpPr txBox="1"/>
          <p:nvPr/>
        </p:nvSpPr>
        <p:spPr>
          <a:xfrm>
            <a:off x="3935760" y="2336715"/>
            <a:ext cx="33724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latin typeface="Walbaum Display" panose="02070503090703020303" pitchFamily="18" charset="0"/>
              </a:rPr>
              <a:t>Strength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8586B8C-7501-6E3F-DD0B-9E2699064077}"/>
                  </a:ext>
                </a:extLst>
              </p:cNvPr>
              <p:cNvSpPr txBox="1"/>
              <p:nvPr/>
            </p:nvSpPr>
            <p:spPr>
              <a:xfrm>
                <a:off x="3935760" y="3859067"/>
                <a:ext cx="4536504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200" dirty="0">
                    <a:latin typeface="Walbaum Display" panose="02070503090703020303" pitchFamily="18" charset="0"/>
                  </a:rPr>
                  <a:t> Lorentzian curve of width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dirty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endParaRPr lang="en-US" sz="2200" dirty="0">
                  <a:latin typeface="Walbaum Display" panose="02070503090703020303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8586B8C-7501-6E3F-DD0B-9E26990640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760" y="3859067"/>
                <a:ext cx="4536504" cy="430887"/>
              </a:xfrm>
              <a:prstGeom prst="rect">
                <a:avLst/>
              </a:prstGeom>
              <a:blipFill>
                <a:blip r:embed="rId6"/>
                <a:stretch>
                  <a:fillRect l="-269" t="-8451" b="-29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9813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044038-A36D-6BA1-31EC-ECCB31527F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389929" y="1484784"/>
            <a:ext cx="4488538" cy="3960440"/>
          </a:xfrm>
        </p:spPr>
        <p:txBody>
          <a:bodyPr/>
          <a:lstStyle/>
          <a:p>
            <a:r>
              <a:rPr lang="en-US" sz="2000" dirty="0">
                <a:latin typeface="Walbaum Display" panose="02070503090703020303" pitchFamily="18" charset="0"/>
              </a:rPr>
              <a:t>TDA, and STDA, strength functions of GT</a:t>
            </a:r>
            <a:r>
              <a:rPr lang="en-US" sz="2000" baseline="30000" dirty="0">
                <a:latin typeface="Walbaum Display" panose="02070503090703020303" pitchFamily="18" charset="0"/>
              </a:rPr>
              <a:t>−</a:t>
            </a:r>
            <a:r>
              <a:rPr lang="en-US" sz="2000" dirty="0">
                <a:latin typeface="Walbaum Display" panose="02070503090703020303" pitchFamily="18" charset="0"/>
              </a:rPr>
              <a:t> transitions from </a:t>
            </a:r>
            <a:r>
              <a:rPr lang="en-US" sz="2000" baseline="30000" dirty="0">
                <a:latin typeface="Walbaum Display" panose="02070503090703020303" pitchFamily="18" charset="0"/>
              </a:rPr>
              <a:t>48</a:t>
            </a:r>
            <a:r>
              <a:rPr lang="en-US" sz="2000" dirty="0">
                <a:latin typeface="Walbaum Display" panose="02070503090703020303" pitchFamily="18" charset="0"/>
              </a:rPr>
              <a:t>Ca to </a:t>
            </a:r>
            <a:r>
              <a:rPr lang="en-US" sz="2000" baseline="30000" dirty="0">
                <a:latin typeface="Walbaum Display" panose="02070503090703020303" pitchFamily="18" charset="0"/>
              </a:rPr>
              <a:t>48</a:t>
            </a:r>
            <a:r>
              <a:rPr lang="en-US" sz="2000" dirty="0">
                <a:latin typeface="Walbaum Display" panose="02070503090703020303" pitchFamily="18" charset="0"/>
              </a:rPr>
              <a:t>Sc compared to the experimental points extracted from the measurement of </a:t>
            </a:r>
            <a:r>
              <a:rPr lang="en-US" sz="2000" baseline="30000" dirty="0">
                <a:latin typeface="Walbaum Display" panose="02070503090703020303" pitchFamily="18" charset="0"/>
              </a:rPr>
              <a:t>48</a:t>
            </a:r>
            <a:r>
              <a:rPr lang="en-US" sz="2000" dirty="0">
                <a:latin typeface="Walbaum Display" panose="02070503090703020303" pitchFamily="18" charset="0"/>
              </a:rPr>
              <a:t>Ca(</a:t>
            </a:r>
            <a:r>
              <a:rPr lang="en-US" sz="2000" dirty="0" err="1">
                <a:latin typeface="Walbaum Display" panose="02070503090703020303" pitchFamily="18" charset="0"/>
              </a:rPr>
              <a:t>p,n</a:t>
            </a:r>
            <a:r>
              <a:rPr lang="en-US" sz="2000" dirty="0">
                <a:latin typeface="Walbaum Display" panose="02070503090703020303" pitchFamily="18" charset="0"/>
              </a:rPr>
              <a:t>)</a:t>
            </a:r>
            <a:r>
              <a:rPr lang="en-US" sz="2000" baseline="30000" dirty="0">
                <a:latin typeface="Walbaum Display" panose="02070503090703020303" pitchFamily="18" charset="0"/>
              </a:rPr>
              <a:t>48</a:t>
            </a:r>
            <a:r>
              <a:rPr lang="en-US" sz="2000" dirty="0">
                <a:latin typeface="Walbaum Display" panose="02070503090703020303" pitchFamily="18" charset="0"/>
              </a:rPr>
              <a:t>Sc.</a:t>
            </a:r>
            <a:endParaRPr lang="ru-RU" sz="2000" dirty="0">
              <a:latin typeface="Walbaum Display" panose="02070503090703020303" pitchFamily="18" charset="0"/>
            </a:endParaRPr>
          </a:p>
          <a:p>
            <a:r>
              <a:rPr lang="el-GR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Δ</a:t>
            </a:r>
            <a:r>
              <a:rPr lang="en-US" sz="2000" dirty="0">
                <a:latin typeface="Walbaum Display" panose="02070503090703020303" pitchFamily="18" charset="0"/>
              </a:rPr>
              <a:t>NNLO</a:t>
            </a:r>
            <a:r>
              <a:rPr lang="en-US" sz="2000" baseline="-25000" dirty="0">
                <a:latin typeface="Walbaum Display" panose="02070503090703020303" pitchFamily="18" charset="0"/>
              </a:rPr>
              <a:t>GO</a:t>
            </a:r>
            <a:r>
              <a:rPr lang="en-US" sz="2000" dirty="0">
                <a:latin typeface="Walbaum Display" panose="02070503090703020303" pitchFamily="18" charset="0"/>
              </a:rPr>
              <a:t> (394)</a:t>
            </a:r>
            <a:r>
              <a:rPr lang="ru-RU" sz="2000" dirty="0">
                <a:latin typeface="Walbaum Display" panose="02070503090703020303" pitchFamily="18" charset="0"/>
              </a:rPr>
              <a:t> </a:t>
            </a:r>
            <a:r>
              <a:rPr lang="en-US" sz="2000" dirty="0">
                <a:latin typeface="Walbaum Display" panose="02070503090703020303" pitchFamily="18" charset="0"/>
              </a:rPr>
              <a:t>interaction was used.</a:t>
            </a:r>
          </a:p>
          <a:p>
            <a:r>
              <a:rPr lang="en-US" sz="2000" dirty="0">
                <a:latin typeface="Walbaum Display" panose="02070503090703020303" pitchFamily="18" charset="0"/>
              </a:rPr>
              <a:t>Experimental data from: </a:t>
            </a:r>
            <a:r>
              <a:rPr lang="nb-NO" sz="2000" dirty="0">
                <a:latin typeface="Walbaum Display" panose="02070503090703020303" pitchFamily="18" charset="0"/>
              </a:rPr>
              <a:t>K. Yako, et al., Phys. Rev. Lett. 103, (2009) 012503</a:t>
            </a:r>
            <a:endParaRPr lang="en-US" sz="2000" dirty="0">
              <a:latin typeface="Walbaum Display" panose="02070503090703020303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2E1A968-55DF-39C3-8E72-1D6860117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13" y="1124744"/>
            <a:ext cx="6982561" cy="50327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487723-1E5D-136A-CE4A-B25F196AA1DD}"/>
              </a:ext>
            </a:extLst>
          </p:cNvPr>
          <p:cNvSpPr txBox="1"/>
          <p:nvPr/>
        </p:nvSpPr>
        <p:spPr>
          <a:xfrm>
            <a:off x="5231904" y="188640"/>
            <a:ext cx="21580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Walbaum Display" panose="02070503090703020303" pitchFamily="18" charset="0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4080448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11CC6B6-E9D4-1736-ABF6-727D2464A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7B37D3-03B5-CBD7-E5B9-C6D6850481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9857"/>
            <a:ext cx="12192000" cy="587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10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D01FA3-0BE0-D543-3ABD-0B0771F30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9ED49390-E46E-E39B-6D7E-46B3FBEF7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" y="1124744"/>
            <a:ext cx="7106835" cy="44417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3C99D6-F540-40F6-F1E0-2464C15B7BBD}"/>
              </a:ext>
            </a:extLst>
          </p:cNvPr>
          <p:cNvSpPr txBox="1"/>
          <p:nvPr/>
        </p:nvSpPr>
        <p:spPr>
          <a:xfrm>
            <a:off x="5639696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FD4A7A7-2F93-6F15-1D8A-4F4ED54519BE}"/>
                  </a:ext>
                </a:extLst>
              </p:cNvPr>
              <p:cNvSpPr txBox="1"/>
              <p:nvPr/>
            </p:nvSpPr>
            <p:spPr>
              <a:xfrm>
                <a:off x="7896200" y="1844824"/>
                <a:ext cx="396044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dirty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i="0" dirty="0">
                              <a:latin typeface="Cambria Math" panose="02040503050406030204" pitchFamily="18" charset="0"/>
                            </a:rPr>
                            <m:t>Ikeda</m:t>
                          </m:r>
                        </m:sub>
                      </m:sSub>
                      <m:sSup>
                        <m:sSupPr>
                          <m:ctrlPr>
                            <a:rPr lang="en-US" sz="2000" i="0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0" dirty="0"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  <m:sup>
                          <m:r>
                            <a:rPr lang="en-US" sz="2000" i="0" dirty="0">
                              <a:latin typeface="Cambria Math" panose="02040503050406030204" pitchFamily="18" charset="0"/>
                            </a:rPr>
                            <m:t>48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2000" i="0" dirty="0">
                          <a:latin typeface="Cambria Math" panose="02040503050406030204" pitchFamily="18" charset="0"/>
                        </a:rPr>
                        <m:t>Ca</m:t>
                      </m:r>
                      <m:r>
                        <a:rPr lang="en-US" sz="2000" i="0" dirty="0">
                          <a:latin typeface="Cambria Math" panose="02040503050406030204" pitchFamily="18" charset="0"/>
                        </a:rPr>
                        <m:t>)=3</m:t>
                      </m:r>
                      <m:d>
                        <m:dPr>
                          <m:ctrlPr>
                            <a:rPr lang="en-US" sz="2000" i="0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000" i="0" dirty="0"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lang="en-US" sz="2000" i="0" dirty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sz="2000" i="0" dirty="0"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</m:d>
                      <m:r>
                        <a:rPr lang="en-US" sz="2000" i="0" dirty="0">
                          <a:latin typeface="Cambria Math" panose="02040503050406030204" pitchFamily="18" charset="0"/>
                        </a:rPr>
                        <m:t>=24.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FD4A7A7-2F93-6F15-1D8A-4F4ED54519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6200" y="1844824"/>
                <a:ext cx="3960440" cy="400110"/>
              </a:xfrm>
              <a:prstGeom prst="rect">
                <a:avLst/>
              </a:prstGeom>
              <a:blipFill>
                <a:blip r:embed="rId3"/>
                <a:stretch>
                  <a:fillRect b="-184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6F441A9-E11C-2664-C8B7-9A2D8BA3219D}"/>
              </a:ext>
            </a:extLst>
          </p:cNvPr>
          <p:cNvSpPr txBox="1"/>
          <p:nvPr/>
        </p:nvSpPr>
        <p:spPr>
          <a:xfrm>
            <a:off x="8652913" y="1269341"/>
            <a:ext cx="21602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latin typeface="Walbaum Display" panose="02070503090703020303" pitchFamily="18" charset="0"/>
              </a:rPr>
              <a:t>Ikeda Sum Rule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B1F1B7-2C63-03C9-6F9B-8002FBD9A8C9}"/>
              </a:ext>
            </a:extLst>
          </p:cNvPr>
          <p:cNvSpPr txBox="1"/>
          <p:nvPr/>
        </p:nvSpPr>
        <p:spPr>
          <a:xfrm>
            <a:off x="7752184" y="2405235"/>
            <a:ext cx="439248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dirty="0">
                <a:latin typeface="Cambria Math" panose="02040503050406030204" pitchFamily="18" charset="0"/>
                <a:ea typeface="Cambria Math" panose="02040503050406030204" pitchFamily="18" charset="0"/>
              </a:rPr>
              <a:t>Δ</a:t>
            </a:r>
            <a:r>
              <a:rPr lang="en-US" sz="2000" dirty="0">
                <a:latin typeface="Walbaum Display" panose="02070503090703020303" pitchFamily="18" charset="0"/>
              </a:rPr>
              <a:t>NNLO</a:t>
            </a:r>
            <a:r>
              <a:rPr lang="en-US" sz="2000" baseline="-25000" dirty="0">
                <a:latin typeface="Walbaum Display" panose="02070503090703020303" pitchFamily="18" charset="0"/>
              </a:rPr>
              <a:t>GO</a:t>
            </a:r>
            <a:r>
              <a:rPr lang="en-US" sz="2000" dirty="0">
                <a:latin typeface="Walbaum Display" panose="02070503090703020303" pitchFamily="18" charset="0"/>
              </a:rPr>
              <a:t> (394)</a:t>
            </a:r>
            <a:r>
              <a:rPr lang="ru-RU" sz="2000" dirty="0">
                <a:latin typeface="Walbaum Display" panose="02070503090703020303" pitchFamily="18" charset="0"/>
              </a:rPr>
              <a:t> </a:t>
            </a:r>
            <a:r>
              <a:rPr lang="en-US" sz="2000" dirty="0">
                <a:latin typeface="Walbaum Display" panose="02070503090703020303" pitchFamily="18" charset="0"/>
              </a:rPr>
              <a:t>interaction was used.</a:t>
            </a:r>
          </a:p>
        </p:txBody>
      </p:sp>
    </p:spTree>
    <p:extLst>
      <p:ext uri="{BB962C8B-B14F-4D97-AF65-F5344CB8AC3E}">
        <p14:creationId xmlns:p14="http://schemas.microsoft.com/office/powerpoint/2010/main" val="312043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8305E87-BF76-29D9-28C2-57194D854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38600" y="6006546"/>
            <a:ext cx="4114800" cy="851453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2FA165B-9C9F-9371-247A-2398C9B07252}"/>
                  </a:ext>
                </a:extLst>
              </p:cNvPr>
              <p:cNvSpPr txBox="1"/>
              <p:nvPr/>
            </p:nvSpPr>
            <p:spPr>
              <a:xfrm>
                <a:off x="1343472" y="836712"/>
                <a:ext cx="10081120" cy="665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Walbaum Display" panose="02070503090703020303" pitchFamily="18" charset="0"/>
                  </a:rPr>
                  <a:t>The dependence of Fermi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 dirty="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 dirty="0">
                            <a:latin typeface="Cambria Math" panose="02040503050406030204" pitchFamily="18" charset="0"/>
                          </a:rPr>
                          <m:t>I</m:t>
                        </m:r>
                      </m:sup>
                    </m:sSubSup>
                  </m:oMath>
                </a14:m>
                <a:r>
                  <a:rPr lang="en-US" dirty="0">
                    <a:latin typeface="Walbaum Display" panose="02070503090703020303" pitchFamily="18" charset="0"/>
                  </a:rPr>
                  <a:t>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II</m:t>
                        </m:r>
                      </m:sup>
                    </m:sSubSup>
                  </m:oMath>
                </a14:m>
                <a:r>
                  <a:rPr lang="en-US" dirty="0">
                    <a:latin typeface="Walbaum Display" panose="02070503090703020303" pitchFamily="18" charset="0"/>
                  </a:rPr>
                  <a:t>, and Gamow-Teller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GT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I</m:t>
                        </m:r>
                      </m:sup>
                    </m:sSubSup>
                    <m:r>
                      <a:rPr lang="en-US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ru-RU" b="0" i="0" dirty="0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 dirty="0">
                            <a:latin typeface="Cambria Math" panose="02040503050406030204" pitchFamily="18" charset="0"/>
                          </a:rPr>
                          <m:t>GT</m:t>
                        </m:r>
                      </m:sub>
                      <m:sup>
                        <m:r>
                          <m:rPr>
                            <m:sty m:val="p"/>
                          </m:rPr>
                          <a:rPr lang="en-US" i="0" dirty="0">
                            <a:latin typeface="Cambria Math" panose="02040503050406030204" pitchFamily="18" charset="0"/>
                          </a:rPr>
                          <m:t>II</m:t>
                        </m:r>
                      </m:sup>
                    </m:sSubSup>
                  </m:oMath>
                </a14:m>
                <a:r>
                  <a:rPr lang="en-US" dirty="0">
                    <a:latin typeface="Walbaum Display" panose="02070503090703020303" pitchFamily="18" charset="0"/>
                  </a:rPr>
                  <a:t>,  NMEs of </a:t>
                </a:r>
                <a14:m>
                  <m:oMath xmlns:m="http://schemas.openxmlformats.org/officeDocument/2006/math">
                    <m:r>
                      <a:rPr lang="en-US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en-US" dirty="0">
                    <a:latin typeface="Walbaum Display" panose="02070503090703020303" pitchFamily="18" charset="0"/>
                  </a:rPr>
                  <a:t>-decay depending on the applied potentials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𝑁𝑁𝐿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GO</m:t>
                        </m:r>
                      </m:sub>
                    </m:sSub>
                  </m:oMath>
                </a14:m>
                <a:r>
                  <a:rPr lang="en-US" dirty="0">
                    <a:latin typeface="Walbaum Display" panose="02070503090703020303" pitchFamily="18" charset="0"/>
                  </a:rPr>
                  <a:t> (394),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dirty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𝑁𝑁𝐿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GO</m:t>
                        </m:r>
                      </m:sub>
                    </m:sSub>
                  </m:oMath>
                </a14:m>
                <a:r>
                  <a:rPr lang="en-US" dirty="0">
                    <a:latin typeface="Walbaum Display" panose="02070503090703020303" pitchFamily="18" charset="0"/>
                  </a:rPr>
                  <a:t>(450),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p>
                        <m:r>
                          <a:rPr lang="en-US" i="0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𝐿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i="0" dirty="0" smtClean="0">
                            <a:latin typeface="Cambria Math" panose="02040503050406030204" pitchFamily="18" charset="0"/>
                          </a:rPr>
                          <m:t>Texas</m:t>
                        </m:r>
                      </m:sub>
                    </m:sSub>
                    <m:r>
                      <a:rPr lang="en-US" i="0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>
                  <a:latin typeface="Walbaum Display" panose="02070503090703020303" pitchFamily="18" charset="0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2FA165B-9C9F-9371-247A-2398C9B072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472" y="836712"/>
                <a:ext cx="10081120" cy="665118"/>
              </a:xfrm>
              <a:prstGeom prst="rect">
                <a:avLst/>
              </a:prstGeom>
              <a:blipFill>
                <a:blip r:embed="rId2"/>
                <a:stretch>
                  <a:fillRect l="-484" t="-917" r="-786" b="-146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 descr="Inspected image">
            <a:extLst>
              <a:ext uri="{FF2B5EF4-FFF2-40B4-BE49-F238E27FC236}">
                <a16:creationId xmlns:a16="http://schemas.microsoft.com/office/drawing/2014/main" id="{2F6F211D-173A-9323-8F7B-FB5C30A8C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337" y="4041771"/>
            <a:ext cx="7499887" cy="1999970"/>
          </a:xfrm>
          <a:prstGeom prst="rect">
            <a:avLst/>
          </a:prstGeom>
        </p:spPr>
      </p:pic>
      <p:pic>
        <p:nvPicPr>
          <p:cNvPr id="4" name="Picture 3" descr="Image preview">
            <a:extLst>
              <a:ext uri="{FF2B5EF4-FFF2-40B4-BE49-F238E27FC236}">
                <a16:creationId xmlns:a16="http://schemas.microsoft.com/office/drawing/2014/main" id="{3135C5B7-0D25-7570-184B-BAC8F2EF5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337" y="1546819"/>
            <a:ext cx="7499887" cy="24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0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C4CDA331-68CA-C2AE-0A48-6F7117361A05}"/>
                  </a:ext>
                </a:extLst>
              </p:cNvPr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191344" y="1216025"/>
                <a:ext cx="11881320" cy="4877271"/>
              </a:xfrm>
            </p:spPr>
            <p:txBody>
              <a:bodyPr/>
              <a:lstStyle/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Walbaum Display" panose="02070503090703020303" pitchFamily="18" charset="0"/>
                  </a:rPr>
                  <a:t>TDA and STDA were applied to study the Gamow-Teller resonance and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Walbaum Display" panose="02070503090703020303" pitchFamily="18" charset="0"/>
                  </a:rPr>
                  <a:t> decay of </a:t>
                </a:r>
                <a:r>
                  <a:rPr lang="en-US" sz="2000" baseline="30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Walbaum Display" panose="02070503090703020303" pitchFamily="18" charset="0"/>
                  </a:rPr>
                  <a:t>48</a:t>
                </a: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Walbaum Display" panose="02070503090703020303" pitchFamily="18" charset="0"/>
                  </a:rPr>
                  <a:t>Ca using the realistic chiral ΔNNLO</a:t>
                </a:r>
                <a:r>
                  <a:rPr lang="en-US" sz="2000" baseline="-25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Walbaum Display" panose="02070503090703020303" pitchFamily="18" charset="0"/>
                  </a:rPr>
                  <a:t>GO</a:t>
                </a: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Walbaum Display" panose="02070503090703020303" pitchFamily="18" charset="0"/>
                  </a:rPr>
                  <a:t>​(394</a:t>
                </a:r>
                <a:r>
                  <a:rPr lang="en-US" sz="2000" dirty="0">
                    <a:latin typeface="Walbaum Display" panose="02070503090703020303" pitchFamily="18" charset="0"/>
                  </a:rPr>
                  <a:t>),</a:t>
                </a:r>
                <a:r>
                  <a:rPr lang="el-GR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Δ</a:t>
                </a:r>
                <a:r>
                  <a:rPr lang="en-US" sz="2000" dirty="0">
                    <a:latin typeface="Walbaum Display" panose="02070503090703020303" pitchFamily="18" charset="0"/>
                  </a:rPr>
                  <a:t>NNLO</a:t>
                </a:r>
                <a:r>
                  <a:rPr lang="en-US" sz="2000" baseline="-25000" dirty="0">
                    <a:latin typeface="Walbaum Display" panose="02070503090703020303" pitchFamily="18" charset="0"/>
                  </a:rPr>
                  <a:t>GO</a:t>
                </a:r>
                <a:r>
                  <a:rPr lang="en-US" sz="2000" dirty="0">
                    <a:latin typeface="Walbaum Display" panose="02070503090703020303" pitchFamily="18" charset="0"/>
                  </a:rPr>
                  <a:t> (450), N</a:t>
                </a:r>
                <a:r>
                  <a:rPr lang="en-US" sz="2000" baseline="30000" dirty="0">
                    <a:latin typeface="Walbaum Display" panose="02070503090703020303" pitchFamily="18" charset="0"/>
                  </a:rPr>
                  <a:t>3</a:t>
                </a:r>
                <a:r>
                  <a:rPr lang="en-US" sz="2000" dirty="0">
                    <a:latin typeface="Walbaum Display" panose="02070503090703020303" pitchFamily="18" charset="0"/>
                  </a:rPr>
                  <a:t>LO</a:t>
                </a:r>
                <a:r>
                  <a:rPr lang="en-US" sz="2000" baseline="-25000" dirty="0">
                    <a:latin typeface="Walbaum Display" panose="02070503090703020303" pitchFamily="18" charset="0"/>
                  </a:rPr>
                  <a:t>Texas</a:t>
                </a:r>
                <a:r>
                  <a:rPr lang="en-US" sz="2000" dirty="0">
                    <a:latin typeface="Walbaum Display" panose="02070503090703020303" pitchFamily="18" charset="0"/>
                  </a:rPr>
                  <a:t>, </a:t>
                </a:r>
                <a:r>
                  <a:rPr lang="en-US" sz="2000" dirty="0" err="1">
                    <a:latin typeface="Walbaum Display" panose="02070503090703020303" pitchFamily="18" charset="0"/>
                  </a:rPr>
                  <a:t>NNLO</a:t>
                </a:r>
                <a:r>
                  <a:rPr lang="en-US" sz="2000" baseline="-25000" dirty="0" err="1">
                    <a:latin typeface="Walbaum Display" panose="02070503090703020303" pitchFamily="18" charset="0"/>
                  </a:rPr>
                  <a:t>opt</a:t>
                </a: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Walbaum Display" panose="02070503090703020303" pitchFamily="18" charset="0"/>
                  </a:rPr>
                  <a:t> interactions. 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Walbaum Display" panose="02070503090703020303" pitchFamily="18" charset="0"/>
                  </a:rPr>
                  <a:t>Inclusion of 2p2h configurations in </a:t>
                </a:r>
                <a:r>
                  <a:rPr lang="en-US" sz="2000" baseline="30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Walbaum Display" panose="02070503090703020303" pitchFamily="18" charset="0"/>
                  </a:rPr>
                  <a:t>48</a:t>
                </a: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Walbaum Display" panose="02070503090703020303" pitchFamily="18" charset="0"/>
                  </a:rPr>
                  <a:t>Sc improves the description of the GT resonance and gives better agreement with experiment. 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Walbaum Display" panose="02070503090703020303" pitchFamily="18" charset="0"/>
                  </a:rPr>
                  <a:t>2p2h correlations also improve the calculated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000" i="1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𝜈𝛽𝛽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Walbaum Display" panose="02070503090703020303" pitchFamily="18" charset="0"/>
                  </a:rPr>
                  <a:t> NME and move the predicted half-life closer to the experimental value, although it remains underestimated. 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Walbaum Display" panose="02070503090703020303" pitchFamily="18" charset="0"/>
                  </a:rPr>
                  <a:t>The Fermi NME is small but non-zero, indicating a weak breaking of isospin symmetry. 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sz="2000" i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Walbaum Display" panose="02070503090703020303" pitchFamily="18" charset="0"/>
                  </a:rPr>
                  <a:t>Future work</a:t>
                </a:r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Walbaum Display" panose="02070503090703020303" pitchFamily="18" charset="0"/>
                  </a:rPr>
                  <a:t>: restoration of isospin symmetry using projection techniques and extension of the formalism toward RRPA with additional correlations.</a:t>
                </a:r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C4CDA331-68CA-C2AE-0A48-6F7117361A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191344" y="1216025"/>
                <a:ext cx="11881320" cy="4877271"/>
              </a:xfrm>
              <a:blipFill>
                <a:blip r:embed="rId2"/>
                <a:stretch>
                  <a:fillRect l="-462" b="-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FA6A62-8FBF-887D-0560-47FF98E22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E4BE9C-BF60-00F3-FD24-CEDCA5081AB9}"/>
              </a:ext>
            </a:extLst>
          </p:cNvPr>
          <p:cNvSpPr txBox="1"/>
          <p:nvPr/>
        </p:nvSpPr>
        <p:spPr>
          <a:xfrm>
            <a:off x="4727848" y="260648"/>
            <a:ext cx="28691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Walbaum Display" panose="02070503090703020303" pitchFamily="18" charset="0"/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729241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1584" y="1196752"/>
            <a:ext cx="7920880" cy="2387600"/>
          </a:xfrm>
        </p:spPr>
        <p:txBody>
          <a:bodyPr anchor="t">
            <a:noAutofit/>
          </a:bodyPr>
          <a:lstStyle/>
          <a:p>
            <a:pPr algn="l"/>
            <a:r>
              <a:rPr lang="en-US" sz="9600" b="0" spc="300" dirty="0">
                <a:ln w="28575">
                  <a:solidFill>
                    <a:schemeClr val="tx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Walbaum Display" panose="02070503090703020303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627731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1">
      <a:dk1>
        <a:sysClr val="windowText" lastClr="000000"/>
      </a:dk1>
      <a:lt1>
        <a:sysClr val="window" lastClr="FFFFFF"/>
      </a:lt1>
      <a:dk2>
        <a:srgbClr val="9FC0D5"/>
      </a:dk2>
      <a:lt2>
        <a:srgbClr val="F2F2F2"/>
      </a:lt2>
      <a:accent1>
        <a:srgbClr val="A4DEF4"/>
      </a:accent1>
      <a:accent2>
        <a:srgbClr val="2683C6"/>
      </a:accent2>
      <a:accent3>
        <a:srgbClr val="27CED7"/>
      </a:accent3>
      <a:accent4>
        <a:srgbClr val="B2E3D5"/>
      </a:accent4>
      <a:accent5>
        <a:srgbClr val="7EC492"/>
      </a:accent5>
      <a:accent6>
        <a:srgbClr val="C0DAD8"/>
      </a:accent6>
      <a:hlink>
        <a:srgbClr val="E3F6C9"/>
      </a:hlink>
      <a:folHlink>
        <a:srgbClr val="DEC8EE"/>
      </a:folHlink>
    </a:clrScheme>
    <a:fontScheme name="Custom 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-Design-TM34316244_Win32_SD_v9" id="{4C371580-6163-46D2-96AA-0DCC330A1B9A}" vid="{FC8D8AFF-D381-4C29-B9DC-A81BA0CD1B3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4FA603-F875-4A03-93C9-402691CFAD8E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sharepoint/v3"/>
    <ds:schemaRef ds:uri="230e9df3-be65-4c73-a93b-d1236ebd677e"/>
    <ds:schemaRef ds:uri="16c05727-aa75-4e4a-9b5f-8a80a1165891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6BCCC5ED-FDC5-47FC-8E7E-D334979F14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21B937-7172-47A3-B8EF-010B04CBBB9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2276</TotalTime>
  <Words>470</Words>
  <Application>Microsoft Office PowerPoint</Application>
  <PresentationFormat>Widescreen</PresentationFormat>
  <Paragraphs>50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Cambria Math</vt:lpstr>
      <vt:lpstr>Walbaum Display</vt:lpstr>
      <vt:lpstr>Office Theme</vt:lpstr>
      <vt:lpstr>Gamow–Teller Resonance and Double-Beta Decay of  48Ca within the STDA 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Dora D</dc:creator>
  <cp:lastModifiedBy>Dora D</cp:lastModifiedBy>
  <cp:revision>14</cp:revision>
  <dcterms:created xsi:type="dcterms:W3CDTF">2026-08-19T18:00:44Z</dcterms:created>
  <dcterms:modified xsi:type="dcterms:W3CDTF">2026-09-27T20:06:55Z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