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60" r:id="rId1"/>
    <p:sldMasterId id="2147483688" r:id="rId2"/>
    <p:sldMasterId id="2147483700" r:id="rId3"/>
  </p:sldMasterIdLst>
  <p:notesMasterIdLst>
    <p:notesMasterId r:id="rId52"/>
  </p:notesMasterIdLst>
  <p:sldIdLst>
    <p:sldId id="353" r:id="rId4"/>
    <p:sldId id="598" r:id="rId5"/>
    <p:sldId id="265" r:id="rId6"/>
    <p:sldId id="449" r:id="rId7"/>
    <p:sldId id="561" r:id="rId8"/>
    <p:sldId id="603" r:id="rId9"/>
    <p:sldId id="604" r:id="rId10"/>
    <p:sldId id="591" r:id="rId11"/>
    <p:sldId id="581" r:id="rId12"/>
    <p:sldId id="582" r:id="rId13"/>
    <p:sldId id="590" r:id="rId14"/>
    <p:sldId id="595" r:id="rId15"/>
    <p:sldId id="546" r:id="rId16"/>
    <p:sldId id="508" r:id="rId17"/>
    <p:sldId id="627" r:id="rId18"/>
    <p:sldId id="630" r:id="rId19"/>
    <p:sldId id="631" r:id="rId20"/>
    <p:sldId id="634" r:id="rId21"/>
    <p:sldId id="554" r:id="rId22"/>
    <p:sldId id="584" r:id="rId23"/>
    <p:sldId id="585" r:id="rId24"/>
    <p:sldId id="586" r:id="rId25"/>
    <p:sldId id="587" r:id="rId26"/>
    <p:sldId id="588" r:id="rId27"/>
    <p:sldId id="589" r:id="rId28"/>
    <p:sldId id="556" r:id="rId29"/>
    <p:sldId id="462" r:id="rId30"/>
    <p:sldId id="593" r:id="rId31"/>
    <p:sldId id="602" r:id="rId32"/>
    <p:sldId id="599" r:id="rId33"/>
    <p:sldId id="600" r:id="rId34"/>
    <p:sldId id="592" r:id="rId35"/>
    <p:sldId id="296" r:id="rId36"/>
    <p:sldId id="520" r:id="rId37"/>
    <p:sldId id="522" r:id="rId38"/>
    <p:sldId id="601" r:id="rId39"/>
    <p:sldId id="579" r:id="rId40"/>
    <p:sldId id="629" r:id="rId41"/>
    <p:sldId id="626" r:id="rId42"/>
    <p:sldId id="632" r:id="rId43"/>
    <p:sldId id="282" r:id="rId44"/>
    <p:sldId id="524" r:id="rId45"/>
    <p:sldId id="566" r:id="rId46"/>
    <p:sldId id="562" r:id="rId47"/>
    <p:sldId id="571" r:id="rId48"/>
    <p:sldId id="572" r:id="rId49"/>
    <p:sldId id="560" r:id="rId50"/>
    <p:sldId id="521" r:id="rId51"/>
  </p:sldIdLst>
  <p:sldSz cx="12192000" cy="6858000"/>
  <p:notesSz cx="6858000" cy="9144000"/>
  <p:embeddedFontLst>
    <p:embeddedFont>
      <p:font typeface="Cambria Math" panose="02040503050406030204" pitchFamily="18" charset="0"/>
      <p:regular r:id="rId53"/>
    </p:embeddedFont>
    <p:embeddedFont>
      <p:font typeface="Candara Light" panose="020E0502030303020204" pitchFamily="34" charset="0"/>
      <p:regular r:id="rId54"/>
      <p:italic r:id="rId55"/>
    </p:embeddedFont>
    <p:embeddedFont>
      <p:font typeface="Wingdings 2" panose="05020102010507070707" pitchFamily="18" charset="2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FFF99"/>
    <a:srgbClr val="009999"/>
    <a:srgbClr val="FF00FF"/>
    <a:srgbClr val="33CCFF"/>
    <a:srgbClr val="33CCCC"/>
    <a:srgbClr val="F4E3C8"/>
    <a:srgbClr val="F4E6C8"/>
    <a:srgbClr val="F8E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8640" autoAdjust="0"/>
  </p:normalViewPr>
  <p:slideViewPr>
    <p:cSldViewPr>
      <p:cViewPr varScale="1">
        <p:scale>
          <a:sx n="59" d="100"/>
          <a:sy n="59" d="100"/>
        </p:scale>
        <p:origin x="38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6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3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4E890-7EB3-4BAD-8DB1-6CCFBC5EC16C}" type="datetimeFigureOut">
              <a:rPr lang="en-CA" smtClean="0"/>
              <a:t>2026-09-29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53E7D-8423-4C70-9395-C26DC838F1E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598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53E7D-8423-4C70-9395-C26DC838F1E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7151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53E7D-8423-4C70-9395-C26DC838F1E4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9310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6 Energies, 6 </a:t>
            </a:r>
            <a:r>
              <a:rPr lang="en-GB" err="1"/>
              <a:t>V_ij</a:t>
            </a:r>
            <a:r>
              <a:rPr lang="en-GB"/>
              <a:t>, 3 M20s</a:t>
            </a:r>
          </a:p>
          <a:p>
            <a:r>
              <a:rPr lang="en-GB"/>
              <a:t>6 Energies, 10 B(E2)s, 2 rho2(E0)s, 3 (</a:t>
            </a:r>
            <a:r>
              <a:rPr lang="en-GB" err="1"/>
              <a:t>t,p</a:t>
            </a:r>
            <a:r>
              <a:rPr lang="en-GB"/>
              <a:t>) x-secs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B195D-2CF4-4C9A-84F5-FF26A152BBE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950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943A3-7BD0-35D3-DFE0-0299772ED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3E050C-11FD-9F59-4028-32AE99E83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FF1F61F-4EAE-794C-B478-44F3B5944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Rotational character from tau and coulex, prolate deformation beta 0.5</a:t>
            </a:r>
          </a:p>
          <a:p>
            <a:endParaRPr lang="en-CA" dirty="0"/>
          </a:p>
          <a:p>
            <a:r>
              <a:rPr lang="en-CA" dirty="0"/>
              <a:t>Second 0+ state, spherical or weakly deformed from spectroscopic quadrupole moment and B(E2)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D5A376D-B3F8-1F38-CF23-D1977F5CA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81E8A-1C95-4F9B-A4EE-4FF44409091E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1899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Strong evidence for similarity 0_1 in 96Sr with 0_2 98Sr, not the opposite (0_2 in 96Sr with 0_1 in 98Sr).</a:t>
            </a:r>
          </a:p>
          <a:p>
            <a:r>
              <a:rPr lang="en-CA" dirty="0"/>
              <a:t>Need to measure B(E2) of 2_2+</a:t>
            </a:r>
            <a:r>
              <a:rPr lang="en-CA" dirty="0">
                <a:sym typeface="Wingdings" panose="05000000000000000000" pitchFamily="2" charset="2"/>
              </a:rPr>
              <a:t>0_2+ in 96Sr</a:t>
            </a:r>
            <a:endParaRPr lang="en-CA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81E8A-1C95-4F9B-A4EE-4FF44409091E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0598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692696"/>
            <a:ext cx="12191999" cy="4703382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1424" y="1556792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ctr">
              <a:defRPr sz="4700" b="1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424" y="3429000"/>
            <a:ext cx="10769600" cy="1499616"/>
          </a:xfrm>
        </p:spPr>
        <p:txBody>
          <a:bodyPr lIns="118872" tIns="0" rIns="45720" bIns="0" anchor="b">
            <a:normAutofit/>
          </a:bodyPr>
          <a:lstStyle>
            <a:lvl1pPr marL="0" indent="0" algn="ctr">
              <a:buNone/>
              <a:defRPr sz="3200" b="1" i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/>
              <a:t>9/29/2026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3712" y="6573304"/>
            <a:ext cx="4951468" cy="274320"/>
          </a:xfrm>
        </p:spPr>
        <p:txBody>
          <a:bodyPr/>
          <a:lstStyle>
            <a:lvl1pPr algn="ctr">
              <a:defRPr>
                <a:solidFill>
                  <a:srgbClr val="FFC000"/>
                </a:solidFill>
              </a:defRPr>
            </a:lvl1pPr>
          </a:lstStyle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fld id="{68BF226C-BBE2-486B-A436-1A58FD3B9F80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C0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9753601" y="0"/>
            <a:ext cx="2423052" cy="836711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155448"/>
            <a:ext cx="7992888" cy="465240"/>
          </a:xfrm>
        </p:spPr>
        <p:txBody>
          <a:bodyPr>
            <a:noAutofit/>
          </a:bodyPr>
          <a:lstStyle>
            <a:lvl1pPr algn="ctr">
              <a:defRPr sz="2800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539056"/>
            <a:ext cx="5383515" cy="274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CC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9984431" y="1"/>
            <a:ext cx="2192221" cy="8630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24744"/>
            <a:ext cx="5384800" cy="5273008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24744"/>
            <a:ext cx="5384800" cy="5273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196753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16832"/>
            <a:ext cx="5386917" cy="448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7160" y="1196753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916832"/>
            <a:ext cx="5389033" cy="448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196753"/>
            <a:ext cx="7894188" cy="51052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182066"/>
            <a:ext cx="3291840" cy="51199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209244"/>
            <a:ext cx="12192000" cy="64875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207000"/>
          </a:xfrm>
        </p:spPr>
        <p:txBody>
          <a:bodyPr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43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260648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1424" y="1556792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ctr">
              <a:defRPr sz="4700" b="1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1424" y="3429000"/>
            <a:ext cx="10769600" cy="1499616"/>
          </a:xfrm>
        </p:spPr>
        <p:txBody>
          <a:bodyPr lIns="118872" tIns="0" rIns="45720" bIns="0" anchor="b">
            <a:normAutofit/>
          </a:bodyPr>
          <a:lstStyle>
            <a:lvl1pPr marL="0" indent="0" algn="ctr">
              <a:buNone/>
              <a:defRPr sz="3200" b="1" i="1" baseline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/>
              <a:t>Paul E. Garrett</a:t>
            </a:r>
          </a:p>
          <a:p>
            <a:r>
              <a:rPr kumimoji="0" lang="en-US" dirty="0"/>
              <a:t>University of Guelph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/>
              <a:t>9/29/2026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fld id="{68BF226C-BBE2-486B-A436-1A58FD3B9F80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C0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10128447" y="1"/>
            <a:ext cx="2048205" cy="6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5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477" y="155448"/>
            <a:ext cx="8928992" cy="537248"/>
          </a:xfrm>
        </p:spPr>
        <p:txBody>
          <a:bodyPr>
            <a:normAutofit/>
          </a:bodyPr>
          <a:lstStyle>
            <a:lvl1pPr algn="ctr">
              <a:defRPr sz="2200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530234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517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CC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CC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8BF226C-BBE2-486B-A436-1A58FD3B9F80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6607FD-5C5D-EDA8-7C3C-8D6A7F647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10128447" y="1"/>
            <a:ext cx="2048205" cy="6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8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435" y="152401"/>
            <a:ext cx="9313035" cy="518701"/>
          </a:xfrm>
        </p:spPr>
        <p:txBody>
          <a:bodyPr>
            <a:noAutofit/>
          </a:bodyPr>
          <a:lstStyle>
            <a:lvl1pPr algn="ctr">
              <a:defRPr sz="280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80728"/>
            <a:ext cx="5384800" cy="5273008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80728"/>
            <a:ext cx="5384800" cy="5273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982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196753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16832"/>
            <a:ext cx="5386917" cy="448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7160" y="1196753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916832"/>
            <a:ext cx="5389033" cy="448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8053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170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7200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196753"/>
            <a:ext cx="7894188" cy="51052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182066"/>
            <a:ext cx="3291840" cy="51199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418440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660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956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6803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692696"/>
            <a:ext cx="12191999" cy="4703382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1424" y="1556792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ctr">
              <a:defRPr sz="4700" b="1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424" y="3429000"/>
            <a:ext cx="10769600" cy="1499616"/>
          </a:xfrm>
        </p:spPr>
        <p:txBody>
          <a:bodyPr lIns="118872" tIns="0" rIns="45720" bIns="0" anchor="b">
            <a:normAutofit/>
          </a:bodyPr>
          <a:lstStyle>
            <a:lvl1pPr marL="0" indent="0" algn="ctr">
              <a:buNone/>
              <a:defRPr sz="3200" b="1" i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r>
              <a:rPr lang="en-US"/>
              <a:t>9/29/2026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3712" y="6573304"/>
            <a:ext cx="4951468" cy="274320"/>
          </a:xfrm>
        </p:spPr>
        <p:txBody>
          <a:bodyPr/>
          <a:lstStyle>
            <a:lvl1pPr algn="ctr">
              <a:defRPr>
                <a:solidFill>
                  <a:srgbClr val="FFC000"/>
                </a:solidFill>
              </a:defRPr>
            </a:lvl1pPr>
          </a:lstStyle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fld id="{68BF226C-BBE2-486B-A436-1A58FD3B9F80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C0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9753601" y="0"/>
            <a:ext cx="2423052" cy="8367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151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155448"/>
            <a:ext cx="7992888" cy="465240"/>
          </a:xfrm>
        </p:spPr>
        <p:txBody>
          <a:bodyPr>
            <a:noAutofit/>
          </a:bodyPr>
          <a:lstStyle>
            <a:lvl1pPr algn="ctr">
              <a:defRPr sz="2800">
                <a:latin typeface="Times New Roman" pitchFamily="18" charset="0"/>
                <a:cs typeface="Times New Roman" pitchFamily="18" charset="0"/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539056"/>
            <a:ext cx="5383515" cy="274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6258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CC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9984431" y="1"/>
            <a:ext cx="2192221" cy="8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20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24744"/>
            <a:ext cx="5384800" cy="5273008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24744"/>
            <a:ext cx="5384800" cy="5273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9194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196753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16832"/>
            <a:ext cx="5386917" cy="448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7160" y="1196753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916832"/>
            <a:ext cx="5389033" cy="4483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9566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16289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53119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196753"/>
            <a:ext cx="7894188" cy="51052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182066"/>
            <a:ext cx="3291840" cy="51199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9477406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6607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1016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2932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209244"/>
            <a:ext cx="12192000" cy="64875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207000"/>
          </a:xfrm>
        </p:spPr>
        <p:txBody>
          <a:bodyPr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42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695737"/>
            <a:ext cx="12192000" cy="45720"/>
          </a:xfrm>
          <a:prstGeom prst="rect">
            <a:avLst/>
          </a:prstGeom>
          <a:solidFill>
            <a:srgbClr val="FFCC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12191999" cy="70064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5520" y="109877"/>
            <a:ext cx="8280920" cy="46713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53046"/>
            <a:ext cx="10972800" cy="55477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39056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7" y="6539056"/>
            <a:ext cx="5095484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539056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10416481" y="2"/>
            <a:ext cx="1760172" cy="620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7" r:id="rId12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2800" b="1" kern="1200">
          <a:solidFill>
            <a:schemeClr val="accent1">
              <a:satMod val="150000"/>
            </a:schemeClr>
          </a:solidFill>
          <a:effectLst/>
          <a:latin typeface="Times New Roman" pitchFamily="18" charset="0"/>
          <a:ea typeface="+mj-ea"/>
          <a:cs typeface="Times New Roman" pitchFamily="18" charset="0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100000"/>
        <a:buFont typeface="Arial" pitchFamily="34" charset="0"/>
        <a:buChar char="•"/>
        <a:defRPr kumimoji="0"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100000"/>
        <a:buFont typeface="Arial" pitchFamily="34" charset="0"/>
        <a:buChar char="•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0"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0"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kumimoji="0" lang="en-US" sz="2000" kern="1200" smtClean="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" y="2"/>
            <a:ext cx="12191999" cy="747299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1"/>
            <a:ext cx="10972800" cy="518701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252" y="1007017"/>
            <a:ext cx="10972800" cy="5302343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0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0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0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8BF226C-BBE2-486B-A436-1A58FD3B9F80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Rectangle 9"/>
          <p:cNvSpPr/>
          <p:nvPr/>
        </p:nvSpPr>
        <p:spPr bwMode="invGray">
          <a:xfrm>
            <a:off x="0" y="720294"/>
            <a:ext cx="12191999" cy="54000"/>
          </a:xfrm>
          <a:prstGeom prst="rect">
            <a:avLst/>
          </a:prstGeom>
          <a:solidFill>
            <a:srgbClr val="FFCC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BD803E-7390-8CEA-A9AA-3C4E0B577C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10704512" y="2"/>
            <a:ext cx="1472140" cy="50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9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2800" b="1" kern="1200">
          <a:solidFill>
            <a:schemeClr val="accent1">
              <a:satMod val="150000"/>
            </a:schemeClr>
          </a:solidFill>
          <a:effectLst/>
          <a:latin typeface="Times New Roman" pitchFamily="18" charset="0"/>
          <a:ea typeface="+mj-ea"/>
          <a:cs typeface="Times New Roman" pitchFamily="18" charset="0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Arial" pitchFamily="34" charset="0"/>
        <a:buChar char="•"/>
        <a:defRPr kumimoji="0" sz="28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31520" indent="-274320" algn="l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100000"/>
        <a:buFont typeface="Arial" pitchFamily="34" charset="0"/>
        <a:buChar char="•"/>
        <a:defRPr kumimoji="0" sz="24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96696" indent="-228600" algn="l" rtl="0" eaLnBrk="1" latinLnBrk="0" hangingPunct="1">
        <a:spcBef>
          <a:spcPct val="20000"/>
        </a:spcBef>
        <a:spcAft>
          <a:spcPts val="600"/>
        </a:spcAft>
        <a:buClr>
          <a:schemeClr val="accent3"/>
        </a:buClr>
        <a:buFont typeface="Arial" pitchFamily="34" charset="0"/>
        <a:buChar char="•"/>
        <a:defRPr kumimoji="0" sz="20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216152" indent="-182880" algn="l" rtl="0" eaLnBrk="1" latinLnBrk="0" hangingPunct="1">
        <a:spcBef>
          <a:spcPct val="20000"/>
        </a:spcBef>
        <a:spcAft>
          <a:spcPts val="600"/>
        </a:spcAft>
        <a:buClr>
          <a:schemeClr val="accent4"/>
        </a:buClr>
        <a:buFont typeface="Arial" pitchFamily="34" charset="0"/>
        <a:buChar char="•"/>
        <a:defRPr kumimoji="0" sz="1800" b="1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426464" indent="-182880" algn="l" rtl="0" eaLnBrk="1" latinLnBrk="0" hangingPunct="1">
        <a:spcBef>
          <a:spcPct val="20000"/>
        </a:spcBef>
        <a:spcAft>
          <a:spcPts val="600"/>
        </a:spcAft>
        <a:buClr>
          <a:schemeClr val="accent5"/>
        </a:buClr>
        <a:buFont typeface="Arial" pitchFamily="34" charset="0"/>
        <a:buChar char="•"/>
        <a:defRPr kumimoji="0" lang="en-US" sz="1800" b="1" kern="1200" smtClean="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695737"/>
            <a:ext cx="12192000" cy="45720"/>
          </a:xfrm>
          <a:prstGeom prst="rect">
            <a:avLst/>
          </a:prstGeom>
          <a:solidFill>
            <a:srgbClr val="FFCC00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12191999" cy="700646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5520" y="109877"/>
            <a:ext cx="8280920" cy="467138"/>
          </a:xfrm>
          <a:prstGeom prst="rect">
            <a:avLst/>
          </a:prstGeom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53046"/>
            <a:ext cx="10972800" cy="55477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39056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7" y="6539056"/>
            <a:ext cx="5095484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539056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8BF226C-BBE2-486B-A436-1A58FD3B9F80}" type="slidenum">
              <a:rPr lang="en-CA" smtClean="0"/>
              <a:t>‹#›</a:t>
            </a:fld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78865" r="77718" b="15263"/>
          <a:stretch/>
        </p:blipFill>
        <p:spPr>
          <a:xfrm>
            <a:off x="10416481" y="2"/>
            <a:ext cx="1760172" cy="62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7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2800" b="1" kern="1200">
          <a:solidFill>
            <a:schemeClr val="accent1">
              <a:satMod val="150000"/>
            </a:schemeClr>
          </a:solidFill>
          <a:effectLst/>
          <a:latin typeface="Times New Roman" pitchFamily="18" charset="0"/>
          <a:ea typeface="+mj-ea"/>
          <a:cs typeface="Times New Roman" pitchFamily="18" charset="0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100000"/>
        <a:buFont typeface="Arial" pitchFamily="34" charset="0"/>
        <a:buChar char="•"/>
        <a:defRPr kumimoji="0"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100000"/>
        <a:buFont typeface="Arial" pitchFamily="34" charset="0"/>
        <a:buChar char="•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0"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0"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kumimoji="0" lang="en-US" sz="2000" kern="1200" smtClean="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0.png"/><Relationship Id="rId4" Type="http://schemas.openxmlformats.org/officeDocument/2006/relationships/image" Target="../media/image2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1.png"/><Relationship Id="rId18" Type="http://schemas.openxmlformats.org/officeDocument/2006/relationships/image" Target="../media/image38.png"/><Relationship Id="rId26" Type="http://schemas.openxmlformats.org/officeDocument/2006/relationships/image" Target="../media/image124.png"/><Relationship Id="rId3" Type="http://schemas.openxmlformats.org/officeDocument/2006/relationships/image" Target="../media/image104.png"/><Relationship Id="rId21" Type="http://schemas.openxmlformats.org/officeDocument/2006/relationships/image" Target="../media/image119.png"/><Relationship Id="rId7" Type="http://schemas.openxmlformats.org/officeDocument/2006/relationships/image" Target="../media/image108.png"/><Relationship Id="rId12" Type="http://schemas.openxmlformats.org/officeDocument/2006/relationships/image" Target="../media/image110.png"/><Relationship Id="rId17" Type="http://schemas.openxmlformats.org/officeDocument/2006/relationships/image" Target="../media/image37.png"/><Relationship Id="rId25" Type="http://schemas.openxmlformats.org/officeDocument/2006/relationships/image" Target="../media/image123.png"/><Relationship Id="rId2" Type="http://schemas.openxmlformats.org/officeDocument/2006/relationships/image" Target="../media/image103.png"/><Relationship Id="rId16" Type="http://schemas.openxmlformats.org/officeDocument/2006/relationships/image" Target="../media/image36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34.svg"/><Relationship Id="rId24" Type="http://schemas.openxmlformats.org/officeDocument/2006/relationships/image" Target="../media/image122.png"/><Relationship Id="rId5" Type="http://schemas.openxmlformats.org/officeDocument/2006/relationships/image" Target="../media/image106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10" Type="http://schemas.openxmlformats.org/officeDocument/2006/relationships/image" Target="../media/image33.svg"/><Relationship Id="rId19" Type="http://schemas.openxmlformats.org/officeDocument/2006/relationships/image" Target="../media/image39.png"/><Relationship Id="rId4" Type="http://schemas.openxmlformats.org/officeDocument/2006/relationships/image" Target="../media/image105.png"/><Relationship Id="rId9" Type="http://schemas.openxmlformats.org/officeDocument/2006/relationships/image" Target="../media/image32.svg"/><Relationship Id="rId14" Type="http://schemas.openxmlformats.org/officeDocument/2006/relationships/image" Target="../media/image35.png"/><Relationship Id="rId22" Type="http://schemas.openxmlformats.org/officeDocument/2006/relationships/image" Target="../media/image120.png"/><Relationship Id="rId27" Type="http://schemas.openxmlformats.org/officeDocument/2006/relationships/image" Target="../media/image1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9.png"/><Relationship Id="rId10" Type="http://schemas.openxmlformats.org/officeDocument/2006/relationships/image" Target="../media/image41.png"/><Relationship Id="rId4" Type="http://schemas.openxmlformats.org/officeDocument/2006/relationships/image" Target="../media/image87.png"/><Relationship Id="rId9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137.png"/><Relationship Id="rId18" Type="http://schemas.openxmlformats.org/officeDocument/2006/relationships/image" Target="../media/image47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136.png"/><Relationship Id="rId17" Type="http://schemas.openxmlformats.org/officeDocument/2006/relationships/image" Target="../media/image46.png"/><Relationship Id="rId2" Type="http://schemas.openxmlformats.org/officeDocument/2006/relationships/image" Target="../media/image87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135.png"/><Relationship Id="rId5" Type="http://schemas.openxmlformats.org/officeDocument/2006/relationships/image" Target="../media/image90.png"/><Relationship Id="rId15" Type="http://schemas.openxmlformats.org/officeDocument/2006/relationships/image" Target="../media/image44.png"/><Relationship Id="rId10" Type="http://schemas.openxmlformats.org/officeDocument/2006/relationships/image" Target="../media/image134.png"/><Relationship Id="rId19" Type="http://schemas.openxmlformats.org/officeDocument/2006/relationships/image" Target="../media/image41.emf"/><Relationship Id="rId4" Type="http://schemas.openxmlformats.org/officeDocument/2006/relationships/image" Target="../media/image19.png"/><Relationship Id="rId9" Type="http://schemas.openxmlformats.org/officeDocument/2006/relationships/image" Target="../media/image133.png"/><Relationship Id="rId1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137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13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135.png"/><Relationship Id="rId5" Type="http://schemas.openxmlformats.org/officeDocument/2006/relationships/image" Target="../media/image90.png"/><Relationship Id="rId15" Type="http://schemas.openxmlformats.org/officeDocument/2006/relationships/image" Target="../media/image41.emf"/><Relationship Id="rId10" Type="http://schemas.openxmlformats.org/officeDocument/2006/relationships/image" Target="../media/image134.png"/><Relationship Id="rId4" Type="http://schemas.openxmlformats.org/officeDocument/2006/relationships/image" Target="../media/image19.png"/><Relationship Id="rId9" Type="http://schemas.openxmlformats.org/officeDocument/2006/relationships/image" Target="../media/image133.png"/><Relationship Id="rId1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2.png"/><Relationship Id="rId4" Type="http://schemas.openxmlformats.org/officeDocument/2006/relationships/image" Target="../media/image6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89.png"/><Relationship Id="rId3" Type="http://schemas.openxmlformats.org/officeDocument/2006/relationships/image" Target="../media/image73.png"/><Relationship Id="rId7" Type="http://schemas.openxmlformats.org/officeDocument/2006/relationships/image" Target="../media/image33.svg"/><Relationship Id="rId12" Type="http://schemas.openxmlformats.org/officeDocument/2006/relationships/image" Target="../media/image87.png"/><Relationship Id="rId17" Type="http://schemas.openxmlformats.org/officeDocument/2006/relationships/image" Target="../media/image93.png"/><Relationship Id="rId2" Type="http://schemas.openxmlformats.org/officeDocument/2006/relationships/image" Target="../media/image72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120.png"/><Relationship Id="rId5" Type="http://schemas.openxmlformats.org/officeDocument/2006/relationships/image" Target="../media/image75.png"/><Relationship Id="rId15" Type="http://schemas.openxmlformats.org/officeDocument/2006/relationships/image" Target="../media/image90.png"/><Relationship Id="rId10" Type="http://schemas.openxmlformats.org/officeDocument/2006/relationships/image" Target="../media/image119.png"/><Relationship Id="rId4" Type="http://schemas.openxmlformats.org/officeDocument/2006/relationships/image" Target="../media/image74.png"/><Relationship Id="rId9" Type="http://schemas.openxmlformats.org/officeDocument/2006/relationships/image" Target="../media/image118.png"/><Relationship Id="rId14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148.png"/><Relationship Id="rId3" Type="http://schemas.openxmlformats.org/officeDocument/2006/relationships/image" Target="../media/image134.png"/><Relationship Id="rId7" Type="http://schemas.openxmlformats.org/officeDocument/2006/relationships/image" Target="../media/image137.png"/><Relationship Id="rId12" Type="http://schemas.openxmlformats.org/officeDocument/2006/relationships/image" Target="../media/image90.png"/><Relationship Id="rId17" Type="http://schemas.openxmlformats.org/officeDocument/2006/relationships/image" Target="../media/image147.png"/><Relationship Id="rId2" Type="http://schemas.openxmlformats.org/officeDocument/2006/relationships/image" Target="../media/image133.png"/><Relationship Id="rId16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9.png"/><Relationship Id="rId6" Type="http://schemas.openxmlformats.org/officeDocument/2006/relationships/image" Target="../media/image132.png"/><Relationship Id="rId5" Type="http://schemas.openxmlformats.org/officeDocument/2006/relationships/image" Target="../media/image136.png"/><Relationship Id="rId15" Type="http://schemas.openxmlformats.org/officeDocument/2006/relationships/image" Target="../media/image145.png"/><Relationship Id="rId10" Type="http://schemas.openxmlformats.org/officeDocument/2006/relationships/image" Target="../media/image18.png"/><Relationship Id="rId19" Type="http://schemas.openxmlformats.org/officeDocument/2006/relationships/image" Target="../media/image149.png"/><Relationship Id="rId4" Type="http://schemas.openxmlformats.org/officeDocument/2006/relationships/image" Target="../media/image135.png"/><Relationship Id="rId9" Type="http://schemas.openxmlformats.org/officeDocument/2006/relationships/image" Target="../media/image143.png"/><Relationship Id="rId14" Type="http://schemas.openxmlformats.org/officeDocument/2006/relationships/image" Target="../media/image1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151.png"/><Relationship Id="rId3" Type="http://schemas.openxmlformats.org/officeDocument/2006/relationships/image" Target="../media/image134.png"/><Relationship Id="rId12" Type="http://schemas.openxmlformats.org/officeDocument/2006/relationships/image" Target="../media/image90.png"/><Relationship Id="rId7" Type="http://schemas.openxmlformats.org/officeDocument/2006/relationships/image" Target="../media/image137.png"/><Relationship Id="rId17" Type="http://schemas.openxmlformats.org/officeDocument/2006/relationships/image" Target="../media/image150.png"/><Relationship Id="rId2" Type="http://schemas.openxmlformats.org/officeDocument/2006/relationships/image" Target="../media/image133.png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9.png"/><Relationship Id="rId5" Type="http://schemas.openxmlformats.org/officeDocument/2006/relationships/image" Target="../media/image136.png"/><Relationship Id="rId15" Type="http://schemas.openxmlformats.org/officeDocument/2006/relationships/image" Target="../media/image92.png"/><Relationship Id="rId10" Type="http://schemas.openxmlformats.org/officeDocument/2006/relationships/image" Target="../media/image18.png"/><Relationship Id="rId19" Type="http://schemas.openxmlformats.org/officeDocument/2006/relationships/image" Target="../media/image152.png"/><Relationship Id="rId4" Type="http://schemas.openxmlformats.org/officeDocument/2006/relationships/image" Target="../media/image135.png"/><Relationship Id="rId9" Type="http://schemas.openxmlformats.org/officeDocument/2006/relationships/image" Target="../media/image143.png"/><Relationship Id="rId14" Type="http://schemas.openxmlformats.org/officeDocument/2006/relationships/image" Target="../media/image1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0.png"/><Relationship Id="rId4" Type="http://schemas.openxmlformats.org/officeDocument/2006/relationships/image" Target="../media/image65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7" Type="http://schemas.openxmlformats.org/officeDocument/2006/relationships/image" Target="../media/image83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5" Type="http://schemas.openxmlformats.org/officeDocument/2006/relationships/image" Target="../media/image81.emf"/><Relationship Id="rId4" Type="http://schemas.openxmlformats.org/officeDocument/2006/relationships/image" Target="../media/image8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7" Type="http://schemas.openxmlformats.org/officeDocument/2006/relationships/image" Target="../media/image80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emf"/><Relationship Id="rId5" Type="http://schemas.openxmlformats.org/officeDocument/2006/relationships/image" Target="../media/image78.emf"/><Relationship Id="rId4" Type="http://schemas.openxmlformats.org/officeDocument/2006/relationships/image" Target="../media/image83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">
            <a:extLst>
              <a:ext uri="{FF2B5EF4-FFF2-40B4-BE49-F238E27FC236}">
                <a16:creationId xmlns:a16="http://schemas.microsoft.com/office/drawing/2014/main" id="{6CD12039-23D1-3748-3A07-297B27890C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1415480" y="862646"/>
            <a:ext cx="9370027" cy="5995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9536" y="1058147"/>
            <a:ext cx="8251068" cy="1673352"/>
          </a:xfrm>
        </p:spPr>
        <p:txBody>
          <a:bodyPr>
            <a:noAutofit/>
          </a:bodyPr>
          <a:lstStyle/>
          <a:p>
            <a:r>
              <a:rPr lang="en-US" sz="4000" dirty="0"/>
              <a:t>Nuclear Structure of the Zr isotopes: Collectivity, Phase Transitions, and Shape Coexistence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2852936"/>
            <a:ext cx="8077200" cy="1499616"/>
          </a:xfrm>
        </p:spPr>
        <p:txBody>
          <a:bodyPr>
            <a:normAutofit/>
          </a:bodyPr>
          <a:lstStyle/>
          <a:p>
            <a:r>
              <a:rPr lang="en-CA" dirty="0"/>
              <a:t>Paul Garrett</a:t>
            </a:r>
          </a:p>
          <a:p>
            <a:r>
              <a:rPr lang="en-CA" dirty="0"/>
              <a:t>University of Guelph</a:t>
            </a:r>
          </a:p>
        </p:txBody>
      </p:sp>
    </p:spTree>
    <p:extLst>
      <p:ext uri="{BB962C8B-B14F-4D97-AF65-F5344CB8AC3E}">
        <p14:creationId xmlns:p14="http://schemas.microsoft.com/office/powerpoint/2010/main" val="2385368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8E88-E504-47C9-170D-2D9559B9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QPTs in the structure of nuclei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CF88A-C24F-3DC4-797E-2E8142171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FCC074-C999-0398-B298-1F3B84067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696" y="6539056"/>
            <a:ext cx="5383515" cy="274320"/>
          </a:xfrm>
        </p:spPr>
        <p:txBody>
          <a:bodyPr/>
          <a:lstStyle/>
          <a:p>
            <a:r>
              <a:rPr lang="en-CA" dirty="0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064E98-91CC-6A07-580D-A896F986F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3CD66C-CCF1-5FF8-0C84-5F3B07F35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99" y="980728"/>
            <a:ext cx="5991257" cy="4637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F112E5-AA7F-4EE6-95AC-D030800AB8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3"/>
          <a:stretch>
            <a:fillRect/>
          </a:stretch>
        </p:blipFill>
        <p:spPr>
          <a:xfrm>
            <a:off x="6744072" y="853046"/>
            <a:ext cx="2390831" cy="29455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9674C6-DC12-8442-9379-CCC603B588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51" b="3437"/>
          <a:stretch>
            <a:fillRect/>
          </a:stretch>
        </p:blipFill>
        <p:spPr>
          <a:xfrm>
            <a:off x="6744072" y="3917982"/>
            <a:ext cx="2433255" cy="27845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1A9FAC-7F4A-EFC1-1FE1-704B0F7B5854}"/>
              </a:ext>
            </a:extLst>
          </p:cNvPr>
          <p:cNvSpPr txBox="1"/>
          <p:nvPr/>
        </p:nvSpPr>
        <p:spPr>
          <a:xfrm>
            <a:off x="9326915" y="4433104"/>
            <a:ext cx="25907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Crossing of configurations – if weak mixing, abrupt change in ground state properties → 1</a:t>
            </a:r>
            <a:r>
              <a:rPr lang="en-US" b="1" baseline="30000" dirty="0"/>
              <a:t>st</a:t>
            </a:r>
            <a:r>
              <a:rPr lang="en-US" b="1" dirty="0"/>
              <a:t> order phase transition</a:t>
            </a:r>
            <a:endParaRPr lang="en-CA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CCA252-1BBE-A011-5991-EAC05FA4C2CE}"/>
              </a:ext>
            </a:extLst>
          </p:cNvPr>
          <p:cNvSpPr txBox="1"/>
          <p:nvPr/>
        </p:nvSpPr>
        <p:spPr>
          <a:xfrm>
            <a:off x="9326915" y="1587141"/>
            <a:ext cx="2590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Common Hilbert space – changes in symmetry of system, may be a 1</a:t>
            </a:r>
            <a:r>
              <a:rPr lang="en-US" b="1" baseline="30000" dirty="0"/>
              <a:t>st</a:t>
            </a:r>
            <a:r>
              <a:rPr lang="en-US" b="1" dirty="0"/>
              <a:t> or 2</a:t>
            </a:r>
            <a:r>
              <a:rPr lang="en-US" b="1" baseline="30000" dirty="0"/>
              <a:t>nd</a:t>
            </a:r>
            <a:r>
              <a:rPr lang="en-US" b="1" dirty="0"/>
              <a:t> order transition </a:t>
            </a:r>
            <a:endParaRPr lang="en-CA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5F36F-E20D-93EE-1A4A-68F34224DAF8}"/>
              </a:ext>
            </a:extLst>
          </p:cNvPr>
          <p:cNvSpPr txBox="1"/>
          <p:nvPr/>
        </p:nvSpPr>
        <p:spPr>
          <a:xfrm>
            <a:off x="809252" y="590534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Garcia-Ramos, SSNET2018</a:t>
            </a:r>
            <a:endParaRPr lang="en-CA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DCFBC98-CB83-CA0C-85C3-CD6D04C9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751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889729" y="788276"/>
            <a:ext cx="3606871" cy="5963043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600" y="16632"/>
            <a:ext cx="7056784" cy="648072"/>
          </a:xfrm>
        </p:spPr>
        <p:txBody>
          <a:bodyPr>
            <a:noAutofit/>
          </a:bodyPr>
          <a:lstStyle/>
          <a:p>
            <a:pPr algn="ctr"/>
            <a:r>
              <a:rPr lang="en-CA" sz="2400" dirty="0"/>
              <a:t>Dramatic change in ground state shape at N=60 for Rb – Nb isotopes – evidence for a 1</a:t>
            </a:r>
            <a:r>
              <a:rPr lang="en-CA" sz="2400" baseline="30000" dirty="0"/>
              <a:t>st</a:t>
            </a:r>
            <a:r>
              <a:rPr lang="en-CA" sz="2400" dirty="0"/>
              <a:t> order QPT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</a:t>
            </a:fld>
            <a:endParaRPr lang="en-CA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00" y="815371"/>
            <a:ext cx="7399829" cy="5572665"/>
          </a:xfrm>
        </p:spPr>
        <p:txBody>
          <a:bodyPr>
            <a:normAutofit/>
          </a:bodyPr>
          <a:lstStyle/>
          <a:p>
            <a:r>
              <a:rPr lang="en-CA" sz="2000" b="1" dirty="0"/>
              <a:t>Mean square charge radii show sudden and pronounced jump at </a:t>
            </a:r>
            <a:r>
              <a:rPr lang="en-CA" sz="2000" b="1" i="1" dirty="0"/>
              <a:t>N</a:t>
            </a:r>
            <a:r>
              <a:rPr lang="en-CA" sz="2000" b="1" dirty="0"/>
              <a:t>=60 </a:t>
            </a:r>
          </a:p>
          <a:p>
            <a:r>
              <a:rPr lang="en-CA" sz="2000" b="1" dirty="0"/>
              <a:t>Rapid decrease in </a:t>
            </a:r>
            <a:r>
              <a:rPr lang="en-CA" sz="2000" b="1" i="1" dirty="0"/>
              <a:t>E</a:t>
            </a:r>
            <a:r>
              <a:rPr lang="en-CA" sz="2000" b="1" dirty="0"/>
              <a:t>(2</a:t>
            </a:r>
            <a:r>
              <a:rPr lang="en-CA" sz="2000" b="1" baseline="-25000" dirty="0"/>
              <a:t>1</a:t>
            </a:r>
            <a:r>
              <a:rPr lang="en-CA" sz="2000" b="1" baseline="30000" dirty="0"/>
              <a:t>+</a:t>
            </a:r>
            <a:r>
              <a:rPr lang="en-CA" sz="2000" b="1" dirty="0"/>
              <a:t>), increase in </a:t>
            </a:r>
            <a:r>
              <a:rPr lang="en-CA" sz="2000" b="1" i="1" dirty="0"/>
              <a:t>B</a:t>
            </a:r>
            <a:r>
              <a:rPr lang="en-CA" sz="2000" b="1" dirty="0"/>
              <a:t>(</a:t>
            </a:r>
            <a:r>
              <a:rPr lang="en-CA" sz="2000" b="1" i="1" dirty="0"/>
              <a:t>E</a:t>
            </a:r>
            <a:r>
              <a:rPr lang="en-CA" sz="2000" b="1" dirty="0"/>
              <a:t>2;2</a:t>
            </a:r>
            <a:r>
              <a:rPr lang="en-CA" sz="2000" b="1" baseline="-25000" dirty="0"/>
              <a:t>1</a:t>
            </a:r>
            <a:r>
              <a:rPr lang="en-CA" sz="2000" b="1" baseline="30000" dirty="0"/>
              <a:t>+</a:t>
            </a:r>
            <a:r>
              <a:rPr lang="en-CA" sz="2000" b="1" dirty="0"/>
              <a:t>→0</a:t>
            </a:r>
            <a:r>
              <a:rPr lang="en-CA" sz="2000" b="1" baseline="-25000" dirty="0"/>
              <a:t>1</a:t>
            </a:r>
            <a:r>
              <a:rPr lang="en-CA" sz="2000" b="1" baseline="30000" dirty="0"/>
              <a:t>+</a:t>
            </a:r>
            <a:r>
              <a:rPr lang="en-CA" sz="2000" b="1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0" r="29716"/>
          <a:stretch/>
        </p:blipFill>
        <p:spPr>
          <a:xfrm>
            <a:off x="623392" y="2060848"/>
            <a:ext cx="5976664" cy="43204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r="29716"/>
          <a:stretch/>
        </p:blipFill>
        <p:spPr>
          <a:xfrm>
            <a:off x="8037768" y="815371"/>
            <a:ext cx="3380353" cy="32240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r="29716"/>
          <a:stretch/>
        </p:blipFill>
        <p:spPr>
          <a:xfrm>
            <a:off x="8092073" y="3875807"/>
            <a:ext cx="2954905" cy="28182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65802" y="6381328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Measured isotope shifts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33B537-F210-8FFA-16B5-0987F7F4D567}"/>
              </a:ext>
            </a:extLst>
          </p:cNvPr>
          <p:cNvSpPr txBox="1"/>
          <p:nvPr/>
        </p:nvSpPr>
        <p:spPr>
          <a:xfrm>
            <a:off x="6690537" y="3317285"/>
            <a:ext cx="10605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latin typeface="+mj-lt"/>
              </a:rPr>
              <a:t>Garrett, </a:t>
            </a:r>
            <a:r>
              <a:rPr lang="en-CA" sz="1600" dirty="0" err="1">
                <a:latin typeface="+mj-lt"/>
              </a:rPr>
              <a:t>Zielińska</a:t>
            </a:r>
            <a:r>
              <a:rPr lang="en-CA" sz="1600" dirty="0">
                <a:latin typeface="+mj-lt"/>
              </a:rPr>
              <a:t>, &amp; Clément, PPNP </a:t>
            </a:r>
            <a:r>
              <a:rPr lang="en-CA" sz="1600" b="1" dirty="0">
                <a:latin typeface="+mj-lt"/>
              </a:rPr>
              <a:t>124</a:t>
            </a:r>
            <a:r>
              <a:rPr lang="en-CA" sz="1600" dirty="0">
                <a:latin typeface="+mj-lt"/>
              </a:rPr>
              <a:t>, 103931 (2022)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5CF9-16BC-1C04-201E-B1D2F8EC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884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F35A6D7-B2AF-70B1-23BE-A1F5CC00C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91"/>
          <a:stretch>
            <a:fillRect/>
          </a:stretch>
        </p:blipFill>
        <p:spPr>
          <a:xfrm>
            <a:off x="2218774" y="4472927"/>
            <a:ext cx="7888832" cy="2307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CF5506-F182-2A33-20E1-85563838E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968" y="817155"/>
            <a:ext cx="7215907" cy="335241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0559" y="817156"/>
            <a:ext cx="2721403" cy="3888428"/>
          </a:xfrm>
        </p:spPr>
        <p:txBody>
          <a:bodyPr>
            <a:normAutofit fontScale="92500" lnSpcReduction="10000"/>
          </a:bodyPr>
          <a:lstStyle/>
          <a:p>
            <a:r>
              <a:rPr lang="en-CA" sz="2000" b="1" dirty="0"/>
              <a:t>Detailed Coulomb-excitation studies enable extraction of shape invariants indicating </a:t>
            </a:r>
            <a:r>
              <a:rPr lang="en-CA" sz="2000" b="1" i="1" dirty="0"/>
              <a:t>clearly different </a:t>
            </a:r>
            <a:r>
              <a:rPr lang="en-CA" sz="2000" b="1" dirty="0"/>
              <a:t>shapes for 0</a:t>
            </a:r>
            <a:r>
              <a:rPr lang="en-CA" sz="2000" b="1" baseline="-25000" dirty="0"/>
              <a:t>1</a:t>
            </a:r>
            <a:r>
              <a:rPr lang="en-CA" sz="2000" b="1" baseline="30000" dirty="0"/>
              <a:t>+</a:t>
            </a:r>
            <a:r>
              <a:rPr lang="en-CA" sz="2000" b="1" dirty="0"/>
              <a:t> and 0</a:t>
            </a:r>
            <a:r>
              <a:rPr lang="en-CA" sz="2000" b="1" baseline="-25000" dirty="0"/>
              <a:t>2</a:t>
            </a:r>
            <a:r>
              <a:rPr lang="en-CA" sz="2000" b="1" baseline="30000" dirty="0"/>
              <a:t>+</a:t>
            </a:r>
            <a:r>
              <a:rPr lang="en-CA" sz="2000" b="1" dirty="0"/>
              <a:t> states</a:t>
            </a:r>
          </a:p>
          <a:p>
            <a:endParaRPr lang="en-CA" sz="2000" b="1" dirty="0"/>
          </a:p>
          <a:p>
            <a:r>
              <a:rPr lang="en-CA" sz="2000" b="1" dirty="0"/>
              <a:t>Strong </a:t>
            </a:r>
            <a:r>
              <a:rPr lang="en-CA" sz="2000" b="1" i="1" dirty="0"/>
              <a:t>E</a:t>
            </a:r>
            <a:r>
              <a:rPr lang="en-CA" sz="2000" b="1" dirty="0"/>
              <a:t>0 transitions indicate differences in deformation and mixing of configurations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03512" y="0"/>
            <a:ext cx="8104855" cy="718985"/>
          </a:xfrm>
        </p:spPr>
        <p:txBody>
          <a:bodyPr>
            <a:noAutofit/>
          </a:bodyPr>
          <a:lstStyle/>
          <a:p>
            <a:r>
              <a:rPr lang="en-CA" sz="2400" dirty="0"/>
              <a:t>Shape coexistence near Z = 40: </a:t>
            </a:r>
            <a:r>
              <a:rPr lang="en-CA" sz="2400" baseline="30000" dirty="0"/>
              <a:t>96-102</a:t>
            </a:r>
            <a:r>
              <a:rPr lang="en-CA" sz="2400" dirty="0"/>
              <a:t>Mo show clear evidence, and anchor the region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8968" y="4149080"/>
            <a:ext cx="7226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M. </a:t>
            </a:r>
            <a:r>
              <a:rPr lang="en-CA" sz="1400" dirty="0" err="1"/>
              <a:t>Zielińska</a:t>
            </a:r>
            <a:r>
              <a:rPr lang="en-CA" sz="1400" dirty="0"/>
              <a:t> et al., NPA 712, 3 (2002),  K. </a:t>
            </a:r>
            <a:r>
              <a:rPr lang="en-CA" sz="1400" dirty="0" err="1"/>
              <a:t>Wrzosek-Lipska</a:t>
            </a:r>
            <a:r>
              <a:rPr lang="en-CA" sz="1400" dirty="0"/>
              <a:t> et al., PRC 86 064305 (2012)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28976" y="1278052"/>
            <a:ext cx="981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prolate</a:t>
            </a:r>
            <a:endParaRPr lang="en-CA" dirty="0"/>
          </a:p>
        </p:txBody>
      </p:sp>
      <p:sp>
        <p:nvSpPr>
          <p:cNvPr id="27" name="TextBox 26"/>
          <p:cNvSpPr txBox="1"/>
          <p:nvPr/>
        </p:nvSpPr>
        <p:spPr>
          <a:xfrm>
            <a:off x="10800734" y="3555772"/>
            <a:ext cx="981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oblate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28976" y="2276872"/>
            <a:ext cx="981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triaxial</a:t>
            </a:r>
            <a:endParaRPr lang="en-CA" dirty="0"/>
          </a:p>
        </p:txBody>
      </p:sp>
      <p:sp>
        <p:nvSpPr>
          <p:cNvPr id="29" name="TextBox 28"/>
          <p:cNvSpPr txBox="1"/>
          <p:nvPr/>
        </p:nvSpPr>
        <p:spPr>
          <a:xfrm>
            <a:off x="10294532" y="4815616"/>
            <a:ext cx="1130060" cy="369332"/>
          </a:xfrm>
          <a:prstGeom prst="rect">
            <a:avLst/>
          </a:prstGeom>
          <a:solidFill>
            <a:srgbClr val="FFFFCC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CA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CA" b="1" dirty="0">
                <a:solidFill>
                  <a:srgbClr val="0000FF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r</a:t>
            </a:r>
            <a:r>
              <a:rPr lang="en-CA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(E0)</a:t>
            </a:r>
          </a:p>
        </p:txBody>
      </p:sp>
      <p:cxnSp>
        <p:nvCxnSpPr>
          <p:cNvPr id="30" name="Straight Arrow Connector 29"/>
          <p:cNvCxnSpPr>
            <a:cxnSpLocks/>
          </p:cNvCxnSpPr>
          <p:nvPr/>
        </p:nvCxnSpPr>
        <p:spPr>
          <a:xfrm flipH="1">
            <a:off x="9594608" y="5189719"/>
            <a:ext cx="858119" cy="543537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95400" y="4725144"/>
            <a:ext cx="137160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B(E2) (Wu) </a:t>
            </a:r>
          </a:p>
        </p:txBody>
      </p:sp>
      <p:cxnSp>
        <p:nvCxnSpPr>
          <p:cNvPr id="38" name="Straight Arrow Connector 37"/>
          <p:cNvCxnSpPr>
            <a:cxnSpLocks/>
          </p:cNvCxnSpPr>
          <p:nvPr/>
        </p:nvCxnSpPr>
        <p:spPr>
          <a:xfrm>
            <a:off x="1667000" y="5094480"/>
            <a:ext cx="756592" cy="63877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4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83EE33-80BD-0E37-FF41-D595D0609E36}"/>
                  </a:ext>
                </a:extLst>
              </p:cNvPr>
              <p:cNvSpPr txBox="1"/>
              <p:nvPr/>
            </p:nvSpPr>
            <p:spPr>
              <a:xfrm>
                <a:off x="5483932" y="3386493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CA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CA" sz="2000" i="1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</m:t>
                      </m:r>
                      <m:d>
                        <m:dPr>
                          <m:begChr m:val="⟨"/>
                          <m:endChr m:val="⟩"/>
                          <m:ctrlPr>
                            <a:rPr lang="en-CA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CA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83EE33-80BD-0E37-FF41-D595D0609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932" y="3386493"/>
                <a:ext cx="1224136" cy="307777"/>
              </a:xfrm>
              <a:prstGeom prst="rect">
                <a:avLst/>
              </a:prstGeom>
              <a:blipFill>
                <a:blip r:embed="rId4"/>
                <a:stretch>
                  <a:fillRect b="-38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BDE968-C873-5D0B-6794-F5DC7318320F}"/>
                  </a:ext>
                </a:extLst>
              </p:cNvPr>
              <p:cNvSpPr txBox="1"/>
              <p:nvPr/>
            </p:nvSpPr>
            <p:spPr>
              <a:xfrm>
                <a:off x="8736489" y="3357439"/>
                <a:ext cx="171623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CA" sz="200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sz="20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func>
                      <m:r>
                        <a:rPr lang="en-CA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≈</m:t>
                      </m:r>
                      <m:func>
                        <m:funcPr>
                          <m:ctrlPr>
                            <a:rPr lang="en-CA" sz="20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CA" sz="20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cos</m:t>
                          </m:r>
                        </m:fName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3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𝛾</m:t>
                          </m:r>
                        </m:e>
                      </m:func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BDE968-C873-5D0B-6794-F5DC73183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6489" y="3357439"/>
                <a:ext cx="1716238" cy="307777"/>
              </a:xfrm>
              <a:prstGeom prst="rect">
                <a:avLst/>
              </a:prstGeom>
              <a:blipFill>
                <a:blip r:embed="rId5"/>
                <a:stretch>
                  <a:fillRect l="-2837" r="-5674" b="-34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34764FB-0E21-9DDC-AA10-7D8B6A13A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240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8F464-740E-5BE0-E87E-2DABB100A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152401"/>
            <a:ext cx="8280921" cy="467138"/>
          </a:xfrm>
        </p:spPr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Recent </a:t>
            </a:r>
            <a:r>
              <a:rPr lang="en-US" dirty="0">
                <a:solidFill>
                  <a:srgbClr val="F0AD00">
                    <a:satMod val="150000"/>
                  </a:srgbClr>
                </a:solidFill>
              </a:rPr>
              <a:t>t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heoretical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calculations for Zr isotopes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3253D-DB7D-3555-19CE-9A0660E40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336" y="760843"/>
            <a:ext cx="5875064" cy="56369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CA" sz="2000" b="1" dirty="0"/>
              <a:t>MCSM</a:t>
            </a:r>
          </a:p>
          <a:p>
            <a:r>
              <a:rPr lang="en-CA" sz="1600" b="1" i="1" dirty="0"/>
              <a:t>p</a:t>
            </a:r>
            <a:r>
              <a:rPr lang="en-CA" sz="1600" b="1" dirty="0"/>
              <a:t>-</a:t>
            </a:r>
            <a:r>
              <a:rPr lang="en-CA" sz="1600" b="1" i="1" dirty="0"/>
              <a:t>n</a:t>
            </a:r>
            <a:r>
              <a:rPr lang="en-CA" sz="1600" b="1" dirty="0"/>
              <a:t> tensor interaction reduces </a:t>
            </a:r>
            <a:r>
              <a:rPr lang="en-CA" sz="1600" b="1" i="1" dirty="0"/>
              <a:t>Z</a:t>
            </a:r>
            <a:r>
              <a:rPr lang="en-CA" sz="1600" b="1" dirty="0"/>
              <a:t>=40 gap as </a:t>
            </a:r>
            <a:r>
              <a:rPr lang="en-CA" sz="1600" b="1" dirty="0">
                <a:latin typeface="Symbol" panose="05050102010706020507" pitchFamily="18" charset="2"/>
              </a:rPr>
              <a:t>n</a:t>
            </a:r>
            <a:r>
              <a:rPr lang="en-CA" sz="1600" b="1" dirty="0"/>
              <a:t>g</a:t>
            </a:r>
            <a:r>
              <a:rPr lang="en-CA" sz="1600" b="1" baseline="-25000" dirty="0"/>
              <a:t>7/2</a:t>
            </a:r>
            <a:r>
              <a:rPr lang="en-CA" sz="1600" b="1" dirty="0"/>
              <a:t> shell is filled</a:t>
            </a:r>
          </a:p>
          <a:p>
            <a:r>
              <a:rPr lang="en-CA" sz="1600" b="1" dirty="0"/>
              <a:t>Lower gap enables additional proton excitations, creating a self-reinforcing mechanism – type-II shell evolution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BF82E6-1CEB-354F-4F24-1B1D24340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760843"/>
            <a:ext cx="5384800" cy="56369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sz="2000" b="1" dirty="0"/>
              <a:t>IBM-CM</a:t>
            </a:r>
          </a:p>
          <a:p>
            <a:r>
              <a:rPr lang="en-US" sz="1600" b="1" dirty="0"/>
              <a:t>Intertwined quantum phase transition – a QPT in the shape evolution of one configuration, combined with a crossing of the second configuration</a:t>
            </a:r>
            <a:endParaRPr lang="en-CA" sz="16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CE3-93E2-9199-2D64-7395E1570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5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7CE656-2F98-E1C1-01FF-017824DDF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2016269"/>
            <a:ext cx="4968552" cy="46690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6B4FFC-64E7-C829-F342-CC434646F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56" y="2016269"/>
            <a:ext cx="4075672" cy="462570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025B5E6-B5B5-96CD-1926-27A403DB7270}"/>
              </a:ext>
            </a:extLst>
          </p:cNvPr>
          <p:cNvSpPr/>
          <p:nvPr/>
        </p:nvSpPr>
        <p:spPr>
          <a:xfrm>
            <a:off x="7032104" y="2132856"/>
            <a:ext cx="1440160" cy="504056"/>
          </a:xfrm>
          <a:prstGeom prst="roundRect">
            <a:avLst/>
          </a:prstGeom>
          <a:noFill/>
          <a:ln w="28575" cmpd="sng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326267-1A66-1951-E38E-10B4F4CB512B}"/>
              </a:ext>
            </a:extLst>
          </p:cNvPr>
          <p:cNvSpPr/>
          <p:nvPr/>
        </p:nvSpPr>
        <p:spPr>
          <a:xfrm>
            <a:off x="9048328" y="2847050"/>
            <a:ext cx="1490232" cy="504056"/>
          </a:xfrm>
          <a:prstGeom prst="roundRect">
            <a:avLst/>
          </a:prstGeom>
          <a:noFill/>
          <a:ln w="28575" cmpd="sng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9AC089-12C5-C7A6-F59E-3182305AB0D8}"/>
              </a:ext>
            </a:extLst>
          </p:cNvPr>
          <p:cNvSpPr txBox="1"/>
          <p:nvPr/>
        </p:nvSpPr>
        <p:spPr>
          <a:xfrm>
            <a:off x="7248671" y="2313515"/>
            <a:ext cx="978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Spherical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F6D948-D20F-4E62-C1F2-9036828AFED9}"/>
              </a:ext>
            </a:extLst>
          </p:cNvPr>
          <p:cNvSpPr txBox="1"/>
          <p:nvPr/>
        </p:nvSpPr>
        <p:spPr>
          <a:xfrm>
            <a:off x="9552384" y="2810044"/>
            <a:ext cx="1019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Deformed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43195C-6C95-F7BC-9F86-7E71997214C3}"/>
              </a:ext>
            </a:extLst>
          </p:cNvPr>
          <p:cNvSpPr txBox="1"/>
          <p:nvPr/>
        </p:nvSpPr>
        <p:spPr>
          <a:xfrm>
            <a:off x="10675728" y="1916832"/>
            <a:ext cx="1566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N. </a:t>
            </a:r>
            <a:r>
              <a:rPr kumimoji="0" lang="en-C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Gavrielov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A. </a:t>
            </a:r>
            <a:r>
              <a:rPr kumimoji="0" lang="en-C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Leviatan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and F. </a:t>
            </a:r>
            <a:r>
              <a:rPr kumimoji="0" lang="en-C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Iachello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PRC 105, 014305 (2022).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4E66A5-7524-311B-3F65-05447199B0B6}"/>
              </a:ext>
            </a:extLst>
          </p:cNvPr>
          <p:cNvSpPr txBox="1"/>
          <p:nvPr/>
        </p:nvSpPr>
        <p:spPr>
          <a:xfrm>
            <a:off x="5190656" y="5138331"/>
            <a:ext cx="1175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T. </a:t>
            </a:r>
            <a:r>
              <a:rPr kumimoji="0" lang="en-C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Togashi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al., PRL 117, 172502 (2016)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274670-1B91-83A3-8541-10B510648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54AC2D-A340-69E5-FB6F-AF0328E8E715}"/>
              </a:ext>
            </a:extLst>
          </p:cNvPr>
          <p:cNvSpPr txBox="1"/>
          <p:nvPr/>
        </p:nvSpPr>
        <p:spPr>
          <a:xfrm>
            <a:off x="10661351" y="3788833"/>
            <a:ext cx="15662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>
                <a:solidFill>
                  <a:prstClr val="black"/>
                </a:solidFill>
                <a:latin typeface="Arial" panose="020B0604020202020204"/>
              </a:rPr>
              <a:t>IBM-CM calculations also by J. E. Garcia Ramos and K. Heyde, PRC 100, 044315 (2019),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dirty="0">
                <a:solidFill>
                  <a:prstClr val="black"/>
                </a:solidFill>
                <a:latin typeface="Arial" panose="020B0604020202020204"/>
              </a:rPr>
              <a:t>PRC 102, 054333 (2020) </a:t>
            </a:r>
            <a:endParaRPr kumimoji="0" lang="en-C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338429F-4EEC-250D-B7C3-5570C6D45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08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0DBB-E72D-7F25-150D-2F923B09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Evolution of ESPEs in </a:t>
            </a:r>
            <a:r>
              <a:rPr lang="en-US" baseline="30000" dirty="0"/>
              <a:t>99</a:t>
            </a:r>
            <a:r>
              <a:rPr lang="en-US" dirty="0"/>
              <a:t>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F3E32-72A6-DA52-65C5-31D8B32D93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24744"/>
            <a:ext cx="4118248" cy="5273008"/>
          </a:xfrm>
        </p:spPr>
        <p:txBody>
          <a:bodyPr>
            <a:normAutofit/>
          </a:bodyPr>
          <a:lstStyle/>
          <a:p>
            <a:r>
              <a:rPr lang="en-US" sz="2400" b="1" dirty="0"/>
              <a:t>Measurement of g-factors for states in </a:t>
            </a:r>
            <a:r>
              <a:rPr lang="en-US" sz="2400" b="1" baseline="30000" dirty="0"/>
              <a:t>99</a:t>
            </a:r>
            <a:r>
              <a:rPr lang="en-US" sz="2400" b="1" dirty="0"/>
              <a:t>Zr, and reproduced results with IBFM calculation</a:t>
            </a:r>
          </a:p>
          <a:p>
            <a:r>
              <a:rPr lang="en-US" sz="2400" b="1" dirty="0"/>
              <a:t>½</a:t>
            </a:r>
            <a:r>
              <a:rPr lang="en-US" sz="2400" b="1" baseline="30000" dirty="0"/>
              <a:t>+</a:t>
            </a:r>
            <a:r>
              <a:rPr lang="en-US" sz="2400" b="1" dirty="0"/>
              <a:t> ground state – near vanishing </a:t>
            </a:r>
            <a:r>
              <a:rPr lang="en-US" sz="2400" b="1" i="1" dirty="0"/>
              <a:t>s</a:t>
            </a:r>
            <a:r>
              <a:rPr lang="en-US" sz="2400" b="1" baseline="-25000" dirty="0"/>
              <a:t>1/2</a:t>
            </a:r>
            <a:r>
              <a:rPr lang="en-US" sz="2400" b="1" dirty="0"/>
              <a:t> wave function content</a:t>
            </a:r>
          </a:p>
          <a:p>
            <a:pPr lvl="1"/>
            <a:r>
              <a:rPr lang="en-US" sz="2000" b="1" dirty="0"/>
              <a:t>s</a:t>
            </a:r>
            <a:r>
              <a:rPr lang="en-US" sz="2000" b="1" baseline="-25000" dirty="0"/>
              <a:t>1/2</a:t>
            </a:r>
            <a:r>
              <a:rPr lang="en-US" sz="2000" b="1" dirty="0"/>
              <a:t> state at 385 keV in calculation</a:t>
            </a:r>
          </a:p>
          <a:p>
            <a:endParaRPr lang="en-CA" sz="24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D6690-4321-9643-D32E-A424CD640D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FBA4F-E9EB-2516-FBEF-93F6C533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2DA5D-B259-508A-3033-428BE26B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6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FCBF28-CEB1-B9DA-1A07-0E0419B72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872" y="882941"/>
            <a:ext cx="7041390" cy="20420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23A297-FA55-8FAF-BFC6-FE741AFDA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580" y="3166747"/>
            <a:ext cx="7202084" cy="35057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F9B0CB-1806-A20F-ADEF-9D401172A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17" y="4698760"/>
            <a:ext cx="4441363" cy="204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8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15C38-4A31-ACF1-8030-3710C3D6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Evidence is not so firm </a:t>
            </a:r>
            <a:br>
              <a:rPr lang="en-US" sz="2600" dirty="0"/>
            </a:br>
            <a:r>
              <a:rPr lang="en-US" sz="2600" dirty="0"/>
              <a:t>(or, </a:t>
            </a:r>
            <a:r>
              <a:rPr lang="en-US" sz="2600" i="1" dirty="0"/>
              <a:t>there’s more than one way to skin a cat</a:t>
            </a:r>
            <a:r>
              <a:rPr lang="en-US" sz="2600" dirty="0"/>
              <a:t>) </a:t>
            </a:r>
            <a:endParaRPr lang="en-CA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8284F-B4F9-3196-8F19-5CF45C625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764704"/>
            <a:ext cx="5659040" cy="5273008"/>
          </a:xfrm>
        </p:spPr>
        <p:txBody>
          <a:bodyPr>
            <a:normAutofit/>
          </a:bodyPr>
          <a:lstStyle/>
          <a:p>
            <a:r>
              <a:rPr lang="en-US" sz="2400" b="1" dirty="0"/>
              <a:t>Boulay et al., PRL 124, 112501 (2020)</a:t>
            </a:r>
            <a:endParaRPr lang="en-CA" sz="24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9DB37-55E6-AE9C-EA02-0EFD3075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4400" y="764704"/>
            <a:ext cx="6150272" cy="5273008"/>
          </a:xfrm>
        </p:spPr>
        <p:txBody>
          <a:bodyPr>
            <a:normAutofit/>
          </a:bodyPr>
          <a:lstStyle/>
          <a:p>
            <a:r>
              <a:rPr lang="en-US" sz="2400" b="1" dirty="0"/>
              <a:t>PG, PRL (Comment) 127, 169201 (2021)</a:t>
            </a:r>
          </a:p>
          <a:p>
            <a:pPr lvl="1"/>
            <a:r>
              <a:rPr lang="en-US" sz="2000" b="1" baseline="30000" dirty="0"/>
              <a:t>97</a:t>
            </a:r>
            <a:r>
              <a:rPr lang="en-US" sz="2000" b="1" dirty="0"/>
              <a:t>Zr ½</a:t>
            </a:r>
            <a:r>
              <a:rPr lang="en-US" sz="2000" b="1" baseline="30000" dirty="0"/>
              <a:t>+</a:t>
            </a:r>
            <a:r>
              <a:rPr lang="en-US" sz="2000" b="1" dirty="0"/>
              <a:t> gs definitely s</a:t>
            </a:r>
            <a:r>
              <a:rPr lang="en-US" sz="2000" b="1" baseline="-25000" dirty="0"/>
              <a:t>1/2</a:t>
            </a:r>
            <a:r>
              <a:rPr lang="en-US" sz="2000" b="1" dirty="0"/>
              <a:t> neutron state from single-neutron-transfer results (S=1.02) </a:t>
            </a:r>
          </a:p>
          <a:p>
            <a:pPr lvl="1"/>
            <a:r>
              <a:rPr lang="en-US" sz="2000" b="1" dirty="0"/>
              <a:t>Magnetic moment ½</a:t>
            </a:r>
            <a:r>
              <a:rPr lang="en-US" sz="2000" b="1" baseline="30000" dirty="0"/>
              <a:t>+</a:t>
            </a:r>
            <a:r>
              <a:rPr lang="en-US" sz="2000" b="1" dirty="0"/>
              <a:t> state </a:t>
            </a:r>
            <a:r>
              <a:rPr lang="en-US" sz="2000" b="1" baseline="30000" dirty="0"/>
              <a:t>97</a:t>
            </a:r>
            <a:r>
              <a:rPr lang="en-US" sz="2000" b="1" dirty="0"/>
              <a:t>Zr </a:t>
            </a:r>
            <a:r>
              <a:rPr lang="en-US" sz="2000" b="1" dirty="0">
                <a:latin typeface="Symbol" panose="05050102010706020507" pitchFamily="18" charset="2"/>
              </a:rPr>
              <a:t>-</a:t>
            </a:r>
            <a:r>
              <a:rPr lang="en-US" sz="2000" b="1" dirty="0"/>
              <a:t>0.937(2)(3) </a:t>
            </a:r>
            <a:r>
              <a:rPr lang="en-US" sz="2000" b="1" dirty="0" err="1"/>
              <a:t>μ</a:t>
            </a:r>
            <a:r>
              <a:rPr lang="en-US" sz="2000" b="1" baseline="-25000" dirty="0" err="1"/>
              <a:t>N</a:t>
            </a:r>
            <a:r>
              <a:rPr lang="en-US" sz="2000" b="1" dirty="0"/>
              <a:t> </a:t>
            </a:r>
          </a:p>
          <a:p>
            <a:pPr lvl="1"/>
            <a:r>
              <a:rPr lang="en-US" sz="2000" b="1" dirty="0"/>
              <a:t>Magnetic moment ½</a:t>
            </a:r>
            <a:r>
              <a:rPr lang="en-US" sz="2000" b="1" baseline="30000" dirty="0"/>
              <a:t>+</a:t>
            </a:r>
            <a:r>
              <a:rPr lang="en-US" sz="2000" b="1" dirty="0"/>
              <a:t> state </a:t>
            </a:r>
            <a:r>
              <a:rPr lang="en-US" sz="2000" b="1" baseline="30000" dirty="0"/>
              <a:t>99</a:t>
            </a:r>
            <a:r>
              <a:rPr lang="en-US" sz="2000" b="1" dirty="0"/>
              <a:t>Zr </a:t>
            </a:r>
            <a:r>
              <a:rPr lang="en-US" sz="2000" b="1" dirty="0">
                <a:latin typeface="Symbol" panose="05050102010706020507" pitchFamily="18" charset="2"/>
              </a:rPr>
              <a:t>-</a:t>
            </a:r>
            <a:r>
              <a:rPr lang="en-US" sz="2000" b="1" dirty="0"/>
              <a:t>0.930(4) </a:t>
            </a:r>
            <a:r>
              <a:rPr lang="en-US" sz="2000" b="1" dirty="0" err="1"/>
              <a:t>μ</a:t>
            </a:r>
            <a:r>
              <a:rPr lang="en-US" sz="2000" b="1" baseline="-25000" dirty="0" err="1"/>
              <a:t>N</a:t>
            </a:r>
            <a:r>
              <a:rPr lang="en-US" sz="2000" b="1" dirty="0"/>
              <a:t> </a:t>
            </a:r>
            <a:endParaRPr lang="en-CA" sz="20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6E467-E4A5-7711-4ED4-9A915CE9F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A8D75-4A51-FB23-12E2-6B6D45E0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7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C57770-86D3-88D3-1E85-9DB9EDEAF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28" y="1268760"/>
            <a:ext cx="5353740" cy="39768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FE477C5-DEB5-F278-A1A1-6845B6FDB9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114"/>
          <a:stretch>
            <a:fillRect/>
          </a:stretch>
        </p:blipFill>
        <p:spPr>
          <a:xfrm>
            <a:off x="6204225" y="2708920"/>
            <a:ext cx="5724423" cy="296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4126EC-F2F5-82C3-ED0B-92952D00E7C7}"/>
              </a:ext>
            </a:extLst>
          </p:cNvPr>
          <p:cNvSpPr txBox="1"/>
          <p:nvPr/>
        </p:nvSpPr>
        <p:spPr>
          <a:xfrm>
            <a:off x="454228" y="5328398"/>
            <a:ext cx="5065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ESPEs for </a:t>
            </a:r>
            <a:r>
              <a:rPr lang="en-US" baseline="30000" dirty="0"/>
              <a:t>91-97</a:t>
            </a:r>
            <a:r>
              <a:rPr lang="en-US" dirty="0"/>
              <a:t>Zr derived from transfer results McGregor et al., EPJ A53, 50 (2017), combined with neutron SPEs in IBFM calculation using </a:t>
            </a:r>
            <a:r>
              <a:rPr lang="en-US" baseline="30000" dirty="0"/>
              <a:t>100</a:t>
            </a:r>
            <a:r>
              <a:rPr lang="en-US" dirty="0"/>
              <a:t>Zr as core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953811-AA6C-4A9B-D002-A8A00A38E3B5}"/>
              </a:ext>
            </a:extLst>
          </p:cNvPr>
          <p:cNvSpPr txBox="1"/>
          <p:nvPr/>
        </p:nvSpPr>
        <p:spPr>
          <a:xfrm>
            <a:off x="7032104" y="5734991"/>
            <a:ext cx="4506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ESPEs from transfer, with IBFM SPEs from Brant et al., PRC 58, 13449 (1998) using boson parameters for </a:t>
            </a:r>
            <a:r>
              <a:rPr lang="en-US" baseline="30000" dirty="0"/>
              <a:t>96</a:t>
            </a:r>
            <a:r>
              <a:rPr lang="en-US" dirty="0"/>
              <a:t>Sr</a:t>
            </a:r>
            <a:endParaRPr lang="en-CA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5008A93B-78C7-5103-B3D2-7CCB8841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11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F50EE-C41A-B5E4-D5B5-9956DF51F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155448"/>
            <a:ext cx="9361040" cy="465240"/>
          </a:xfrm>
        </p:spPr>
        <p:txBody>
          <a:bodyPr/>
          <a:lstStyle/>
          <a:p>
            <a:r>
              <a:rPr lang="en-US" sz="2400" dirty="0"/>
              <a:t>Predictions of Zr B(E2;2</a:t>
            </a:r>
            <a:r>
              <a:rPr lang="en-US" sz="2400" baseline="-25000" dirty="0"/>
              <a:t>1</a:t>
            </a:r>
            <a:r>
              <a:rPr lang="en-US" sz="2400" baseline="30000" dirty="0"/>
              <a:t>+</a:t>
            </a:r>
            <a:r>
              <a:rPr lang="en-US" sz="2400" dirty="0"/>
              <a:t> → 0</a:t>
            </a:r>
            <a:r>
              <a:rPr lang="en-US" sz="2400" baseline="-25000" dirty="0"/>
              <a:t>1</a:t>
            </a:r>
            <a:r>
              <a:rPr lang="en-US" sz="2400" baseline="30000" dirty="0"/>
              <a:t>+</a:t>
            </a:r>
            <a:r>
              <a:rPr lang="en-US" sz="2400" dirty="0"/>
              <a:t>) compared with experimental values </a:t>
            </a:r>
            <a:endParaRPr lang="en-CA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F00316D-B630-AC80-9411-E6885C100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85" t="4398" r="7369" b="3729"/>
          <a:stretch>
            <a:fillRect/>
          </a:stretch>
        </p:blipFill>
        <p:spPr>
          <a:xfrm>
            <a:off x="4359579" y="967226"/>
            <a:ext cx="7425053" cy="541410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F27E2-FC28-E8A3-CD1F-B4AC37D8C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1AAAE2-1C73-9261-4333-1045F9012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8</a:t>
            </a:fld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6C9D9-EFE3-6E34-6F03-62ED381141B1}"/>
              </a:ext>
            </a:extLst>
          </p:cNvPr>
          <p:cNvSpPr txBox="1">
            <a:spLocks/>
          </p:cNvSpPr>
          <p:nvPr/>
        </p:nvSpPr>
        <p:spPr>
          <a:xfrm>
            <a:off x="335360" y="764704"/>
            <a:ext cx="4024219" cy="527300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0"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Arial" pitchFamily="34" charset="0"/>
              <a:buChar char="•"/>
              <a:defRPr kumimoji="0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kumimoji="0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kumimoji="0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kumimoji="0" lang="en-US" sz="20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400" b="1" dirty="0"/>
              <a:t>Both models do well reproducing the sudden transition, and the overall trends in the data</a:t>
            </a:r>
          </a:p>
          <a:p>
            <a:endParaRPr lang="en-US" sz="2400" b="1" dirty="0"/>
          </a:p>
          <a:p>
            <a:r>
              <a:rPr lang="en-US" sz="2400" b="1" dirty="0"/>
              <a:t>To differentiate, we need data on excited structures – do they behave as rotational bands, or </a:t>
            </a:r>
            <a:r>
              <a:rPr lang="en-US" sz="2400" b="1" dirty="0" err="1"/>
              <a:t>multiphonon</a:t>
            </a:r>
            <a:r>
              <a:rPr lang="en-US" sz="2400" b="1" dirty="0"/>
              <a:t> states? </a:t>
            </a:r>
            <a:endParaRPr lang="en-CA" sz="2400" b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6D4223-0A36-68A8-6127-163238E21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22D8DE-885F-77E4-6351-5B3A178058C9}"/>
              </a:ext>
            </a:extLst>
          </p:cNvPr>
          <p:cNvSpPr txBox="1"/>
          <p:nvPr/>
        </p:nvSpPr>
        <p:spPr>
          <a:xfrm>
            <a:off x="983432" y="5722875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IBM-CM –  Gavrielov</a:t>
            </a:r>
            <a:r>
              <a:rPr lang="en-CA" sz="1600" dirty="0">
                <a:solidFill>
                  <a:prstClr val="black"/>
                </a:solidFill>
                <a:latin typeface="Arial" panose="020B0604020202020204"/>
              </a:rPr>
              <a:t> et al.,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PRC 105, 014305 (2022).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1548FF-0156-BFB9-F228-731A4E3894DB}"/>
              </a:ext>
            </a:extLst>
          </p:cNvPr>
          <p:cNvSpPr txBox="1"/>
          <p:nvPr/>
        </p:nvSpPr>
        <p:spPr>
          <a:xfrm>
            <a:off x="983432" y="4869160"/>
            <a:ext cx="2206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MCSM –  Togashi et al., PRL 117, 172502 (2016) </a:t>
            </a:r>
          </a:p>
        </p:txBody>
      </p:sp>
    </p:spTree>
    <p:extLst>
      <p:ext uri="{BB962C8B-B14F-4D97-AF65-F5344CB8AC3E}">
        <p14:creationId xmlns:p14="http://schemas.microsoft.com/office/powerpoint/2010/main" val="205474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5B26-F9AE-670E-FC25-1D80BD69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study of </a:t>
            </a:r>
            <a:r>
              <a:rPr lang="en-US" baseline="30000" dirty="0"/>
              <a:t>92</a:t>
            </a:r>
            <a:r>
              <a:rPr lang="en-US" dirty="0"/>
              <a:t>Zr via </a:t>
            </a:r>
            <a:r>
              <a:rPr lang="en-US" baseline="30000" dirty="0"/>
              <a:t>92m</a:t>
            </a:r>
            <a:r>
              <a:rPr lang="en-US" dirty="0"/>
              <a:t>Nb decay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9EBDE-F824-40A3-5558-CFAFF029D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9521"/>
            <a:ext cx="10972800" cy="5631281"/>
          </a:xfrm>
        </p:spPr>
        <p:txBody>
          <a:bodyPr>
            <a:normAutofit/>
          </a:bodyPr>
          <a:lstStyle/>
          <a:p>
            <a:r>
              <a:rPr lang="en-US" sz="2400" b="1" baseline="30000" dirty="0"/>
              <a:t>92</a:t>
            </a:r>
            <a:r>
              <a:rPr lang="en-US" sz="2400" b="1" dirty="0"/>
              <a:t>Zr level structure investigated using </a:t>
            </a:r>
            <a:r>
              <a:rPr lang="en-US" sz="2400" b="1" baseline="30000" dirty="0"/>
              <a:t>92m</a:t>
            </a:r>
            <a:r>
              <a:rPr lang="en-US" sz="2400" b="1" dirty="0"/>
              <a:t>Nb, t</a:t>
            </a:r>
            <a:r>
              <a:rPr lang="en-US" sz="2400" b="1" baseline="-25000" dirty="0"/>
              <a:t>½</a:t>
            </a:r>
            <a:r>
              <a:rPr lang="en-US" sz="2400" b="1" dirty="0"/>
              <a:t>=10.1 d, </a:t>
            </a:r>
            <a:r>
              <a:rPr lang="en-US" sz="2400" b="1" dirty="0">
                <a:latin typeface="Symbol" panose="05050102010706020507" pitchFamily="18" charset="2"/>
              </a:rPr>
              <a:t>b</a:t>
            </a:r>
            <a:r>
              <a:rPr lang="en-US" sz="2400" b="1" baseline="30000" dirty="0">
                <a:latin typeface="+mj-lt"/>
              </a:rPr>
              <a:t>+</a:t>
            </a:r>
            <a:r>
              <a:rPr lang="en-US" sz="2400" b="1" dirty="0">
                <a:latin typeface="+mj-lt"/>
              </a:rPr>
              <a:t>/EC</a:t>
            </a:r>
            <a:r>
              <a:rPr lang="en-US" sz="2400" b="1" dirty="0"/>
              <a:t> decay.</a:t>
            </a:r>
          </a:p>
          <a:p>
            <a:r>
              <a:rPr lang="en-US" sz="2400" b="1" dirty="0"/>
              <a:t>Source produced using TRIUMF TR13 medical cyclotron, 13 MeV </a:t>
            </a:r>
            <a:r>
              <a:rPr lang="en-US" sz="2400" b="1" i="1" dirty="0"/>
              <a:t>p</a:t>
            </a:r>
            <a:r>
              <a:rPr lang="en-US" sz="2400" b="1" dirty="0"/>
              <a:t> on </a:t>
            </a:r>
            <a:r>
              <a:rPr lang="en-US" sz="2400" b="1" baseline="30000" dirty="0" err="1"/>
              <a:t>nat</a:t>
            </a:r>
            <a:r>
              <a:rPr lang="en-US" sz="2400" b="1" dirty="0" err="1"/>
              <a:t>Nb</a:t>
            </a:r>
            <a:r>
              <a:rPr lang="en-US" sz="2400" b="1" dirty="0"/>
              <a:t> foils, 5 </a:t>
            </a:r>
            <a:r>
              <a:rPr lang="en-US" sz="2400" b="1" dirty="0">
                <a:latin typeface="Symbol" panose="05050102010706020507" pitchFamily="18" charset="2"/>
              </a:rPr>
              <a:t>m</a:t>
            </a:r>
            <a:r>
              <a:rPr lang="en-US" sz="2400" b="1" dirty="0"/>
              <a:t>A for 15 min.  </a:t>
            </a:r>
          </a:p>
          <a:p>
            <a:r>
              <a:rPr lang="en-US" sz="2400" b="1" dirty="0"/>
              <a:t>Source activity measured using GRIFFIN for 21 days following 3 days cooling</a:t>
            </a:r>
          </a:p>
          <a:p>
            <a:endParaRPr lang="en-CA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999BA-14DC-B163-B591-F3FF82D0E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A6B3F9-BC28-5C68-EEB1-1440344A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9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8E4D2C-E1D2-E058-CCD6-33CC69087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475" y="3419475"/>
            <a:ext cx="19050" cy="19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7C5CB7-7F33-06E3-4E68-AF8B1F0A3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475" y="3419475"/>
            <a:ext cx="19050" cy="190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B3A6092-3C41-2C4D-7D1A-6A8AC432095A}"/>
              </a:ext>
            </a:extLst>
          </p:cNvPr>
          <p:cNvSpPr txBox="1"/>
          <p:nvPr/>
        </p:nvSpPr>
        <p:spPr>
          <a:xfrm>
            <a:off x="988299" y="6285263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J. Williams, PG et al., PRC (submitted) </a:t>
            </a:r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0D08BB-B076-B618-4CE5-C8389941D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14" y="2348880"/>
            <a:ext cx="6591608" cy="38973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B5A721-63EB-407D-08A1-9A7D749FA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088" y="2420888"/>
            <a:ext cx="5127398" cy="376949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BD82D55-CF81-D410-AF79-6101475A2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3970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C6AAE8B-6A31-2F8F-B310-CE993F749E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59" t="55514" r="32687" b="19246"/>
          <a:stretch>
            <a:fillRect/>
          </a:stretch>
        </p:blipFill>
        <p:spPr>
          <a:xfrm>
            <a:off x="2801012" y="1547500"/>
            <a:ext cx="9062356" cy="47623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3AF229-E29B-330C-38DD-11080A1F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Emergence of collectivity in 0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  <a:r>
              <a:rPr lang="en-US" dirty="0"/>
              <a:t> band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5A61B-F395-7DD2-52FC-4D64158E3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24" y="853046"/>
            <a:ext cx="11774552" cy="5547756"/>
          </a:xfrm>
        </p:spPr>
        <p:txBody>
          <a:bodyPr>
            <a:normAutofit/>
          </a:bodyPr>
          <a:lstStyle/>
          <a:p>
            <a:r>
              <a:rPr lang="en-US" sz="2400" b="1" dirty="0"/>
              <a:t>Lifetimes of levels in </a:t>
            </a:r>
            <a:r>
              <a:rPr lang="en-US" sz="2400" b="1" baseline="30000" dirty="0"/>
              <a:t>92</a:t>
            </a:r>
            <a:r>
              <a:rPr lang="en-US" sz="2400" b="1" dirty="0"/>
              <a:t>Zr known from (</a:t>
            </a:r>
            <a:r>
              <a:rPr lang="en-US" sz="2400" b="1" i="1" dirty="0"/>
              <a:t>n</a:t>
            </a:r>
            <a:r>
              <a:rPr lang="en-US" sz="2400" b="1" dirty="0"/>
              <a:t>, </a:t>
            </a:r>
            <a:r>
              <a:rPr lang="en-US" sz="2400" b="1" i="1" dirty="0" err="1"/>
              <a:t>n</a:t>
            </a:r>
            <a:r>
              <a:rPr lang="en-US" sz="2400" b="1" dirty="0" err="1"/>
              <a:t>ʹ</a:t>
            </a:r>
            <a:r>
              <a:rPr lang="en-US" sz="2400" b="1" dirty="0" err="1">
                <a:latin typeface="Symbol" panose="05050102010706020507" pitchFamily="18" charset="2"/>
              </a:rPr>
              <a:t>g</a:t>
            </a:r>
            <a:r>
              <a:rPr lang="en-US" sz="2400" b="1" dirty="0"/>
              <a:t>) (E. Peters </a:t>
            </a:r>
            <a:r>
              <a:rPr lang="en-US" sz="2400" b="1" i="1" dirty="0"/>
              <a:t>et al</a:t>
            </a:r>
            <a:r>
              <a:rPr lang="en-US" sz="2400" b="1" dirty="0"/>
              <a:t>., PRC 88, 024317 (2013)) </a:t>
            </a:r>
            <a:endParaRPr lang="en-CA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70DF8-0EA7-2866-3F63-DC617148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857294-FD3F-6FE0-DF76-9625AE77D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10</a:t>
            </a:fld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8B3557-7D34-95C4-D0BD-AA29C8481B9F}"/>
              </a:ext>
            </a:extLst>
          </p:cNvPr>
          <p:cNvSpPr txBox="1"/>
          <p:nvPr/>
        </p:nvSpPr>
        <p:spPr>
          <a:xfrm>
            <a:off x="208724" y="1340768"/>
            <a:ext cx="25922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Comparison of 0</a:t>
            </a:r>
            <a:r>
              <a:rPr lang="en-US" sz="2000" b="1" baseline="-25000" dirty="0">
                <a:latin typeface="+mj-lt"/>
              </a:rPr>
              <a:t>2</a:t>
            </a:r>
            <a:r>
              <a:rPr lang="en-US" sz="2000" b="1" baseline="30000" dirty="0">
                <a:latin typeface="+mj-lt"/>
              </a:rPr>
              <a:t>+</a:t>
            </a:r>
            <a:r>
              <a:rPr lang="en-US" sz="2000" b="1" dirty="0">
                <a:latin typeface="+mj-lt"/>
              </a:rPr>
              <a:t> bands </a:t>
            </a:r>
          </a:p>
          <a:p>
            <a:r>
              <a:rPr lang="en-US" sz="2000" b="1" baseline="30000" dirty="0">
                <a:latin typeface="+mj-lt"/>
              </a:rPr>
              <a:t>92</a:t>
            </a:r>
            <a:r>
              <a:rPr lang="en-US" sz="2000" b="1" dirty="0">
                <a:latin typeface="+mj-lt"/>
              </a:rPr>
              <a:t>Zr vs. </a:t>
            </a:r>
            <a:r>
              <a:rPr lang="en-US" sz="2000" b="1" baseline="30000" dirty="0">
                <a:latin typeface="+mj-lt"/>
              </a:rPr>
              <a:t>94</a:t>
            </a:r>
            <a:r>
              <a:rPr lang="en-US" sz="2000" b="1" dirty="0">
                <a:latin typeface="+mj-lt"/>
              </a:rPr>
              <a:t>Zr</a:t>
            </a:r>
          </a:p>
          <a:p>
            <a:endParaRPr lang="en-US" sz="2000" b="1" dirty="0">
              <a:latin typeface="+mj-lt"/>
            </a:endParaRPr>
          </a:p>
          <a:p>
            <a:r>
              <a:rPr lang="en-US" sz="2000" b="1" dirty="0">
                <a:latin typeface="+mj-lt"/>
              </a:rPr>
              <a:t>Energy spacing:</a:t>
            </a:r>
          </a:p>
          <a:p>
            <a:r>
              <a:rPr lang="en-US" sz="2000" b="1" dirty="0">
                <a:latin typeface="+mj-lt"/>
              </a:rPr>
              <a:t>465 vs. 371 keV</a:t>
            </a:r>
          </a:p>
          <a:p>
            <a:endParaRPr lang="en-US" sz="2000" b="1" dirty="0">
              <a:latin typeface="+mj-lt"/>
            </a:endParaRPr>
          </a:p>
          <a:p>
            <a:r>
              <a:rPr lang="en-US" sz="2000" b="1" i="1" dirty="0">
                <a:latin typeface="+mj-lt"/>
              </a:rPr>
              <a:t>B</a:t>
            </a:r>
            <a:r>
              <a:rPr lang="en-US" sz="2000" b="1" dirty="0">
                <a:latin typeface="+mj-lt"/>
              </a:rPr>
              <a:t>(</a:t>
            </a:r>
            <a:r>
              <a:rPr lang="en-US" sz="2000" b="1" i="1" dirty="0">
                <a:latin typeface="+mj-lt"/>
              </a:rPr>
              <a:t>E2</a:t>
            </a:r>
            <a:r>
              <a:rPr lang="en-US" sz="2000" b="1" dirty="0">
                <a:latin typeface="+mj-lt"/>
              </a:rPr>
              <a:t>) values:</a:t>
            </a:r>
          </a:p>
          <a:p>
            <a:r>
              <a:rPr lang="en-US" sz="2000" b="1" dirty="0">
                <a:latin typeface="+mj-lt"/>
              </a:rPr>
              <a:t>8.9(7) vs. 18.8(9) </a:t>
            </a:r>
            <a:r>
              <a:rPr lang="en-US" sz="2000" b="1" dirty="0" err="1">
                <a:latin typeface="+mj-lt"/>
              </a:rPr>
              <a:t>W.u</a:t>
            </a:r>
            <a:r>
              <a:rPr lang="en-US" sz="2000" b="1" dirty="0">
                <a:latin typeface="+mj-lt"/>
              </a:rPr>
              <a:t>.</a:t>
            </a:r>
          </a:p>
          <a:p>
            <a:endParaRPr lang="en-US" sz="2000" b="1" dirty="0">
              <a:latin typeface="+mj-lt"/>
            </a:endParaRPr>
          </a:p>
          <a:p>
            <a:r>
              <a:rPr lang="en-US" sz="2000" b="1" dirty="0">
                <a:latin typeface="+mj-lt"/>
              </a:rPr>
              <a:t>g-factors 2</a:t>
            </a:r>
            <a:r>
              <a:rPr lang="en-US" sz="2000" b="1" baseline="-25000" dirty="0">
                <a:latin typeface="+mj-lt"/>
              </a:rPr>
              <a:t>2</a:t>
            </a:r>
            <a:r>
              <a:rPr lang="en-US" sz="2000" b="1" baseline="30000" dirty="0">
                <a:latin typeface="+mj-lt"/>
              </a:rPr>
              <a:t>+</a:t>
            </a:r>
            <a:r>
              <a:rPr lang="en-US" sz="2000" b="1" dirty="0">
                <a:latin typeface="+mj-lt"/>
              </a:rPr>
              <a:t> states:</a:t>
            </a:r>
          </a:p>
          <a:p>
            <a:r>
              <a:rPr lang="en-US" sz="2000" b="1" dirty="0">
                <a:latin typeface="+mj-lt"/>
              </a:rPr>
              <a:t>+0.76(50) vs. +0.88(27) </a:t>
            </a:r>
          </a:p>
          <a:p>
            <a:r>
              <a:rPr lang="en-US" sz="2000" b="1" dirty="0">
                <a:latin typeface="+mj-lt"/>
              </a:rPr>
              <a:t>Werner et al., PRC 78, 031301(R) (2008)</a:t>
            </a:r>
            <a:endParaRPr lang="en-CA" sz="2000" b="1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D8456F-4B2E-8FEA-E70C-EFE36925435E}"/>
              </a:ext>
            </a:extLst>
          </p:cNvPr>
          <p:cNvSpPr txBox="1"/>
          <p:nvPr/>
        </p:nvSpPr>
        <p:spPr>
          <a:xfrm>
            <a:off x="1847528" y="6330969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J. Williams, PG et al., PRC (submitted) </a:t>
            </a:r>
            <a:endParaRPr lang="en-CA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84B9D8-E4DD-2BEC-6B73-244DAC199B0D}"/>
              </a:ext>
            </a:extLst>
          </p:cNvPr>
          <p:cNvSpPr txBox="1"/>
          <p:nvPr/>
        </p:nvSpPr>
        <p:spPr>
          <a:xfrm>
            <a:off x="7927609" y="1916832"/>
            <a:ext cx="1480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sz="2000" b="1" i="1" dirty="0">
                <a:solidFill>
                  <a:prstClr val="black"/>
                </a:solidFill>
                <a:latin typeface="Times New Roman" panose="02020603050405020304"/>
              </a:rPr>
              <a:t>B</a:t>
            </a:r>
            <a:r>
              <a:rPr lang="en-CA" sz="2000" b="1" dirty="0">
                <a:solidFill>
                  <a:prstClr val="black"/>
                </a:solidFill>
                <a:latin typeface="Times New Roman" panose="02020603050405020304"/>
              </a:rPr>
              <a:t>(</a:t>
            </a:r>
            <a:r>
              <a:rPr lang="en-CA" sz="2000" b="1" i="1" dirty="0">
                <a:solidFill>
                  <a:prstClr val="black"/>
                </a:solidFill>
                <a:latin typeface="Times New Roman" panose="02020603050405020304"/>
              </a:rPr>
              <a:t>E2</a:t>
            </a:r>
            <a:r>
              <a:rPr lang="en-CA" sz="2000" b="1" dirty="0">
                <a:solidFill>
                  <a:prstClr val="black"/>
                </a:solidFill>
                <a:latin typeface="Times New Roman" panose="02020603050405020304"/>
              </a:rPr>
              <a:t>) </a:t>
            </a:r>
            <a:r>
              <a:rPr lang="en-CA" sz="2000" b="1" dirty="0" err="1">
                <a:solidFill>
                  <a:prstClr val="black"/>
                </a:solidFill>
                <a:latin typeface="Times New Roman" panose="02020603050405020304"/>
              </a:rPr>
              <a:t>W.u</a:t>
            </a:r>
            <a:r>
              <a:rPr lang="en-CA" sz="2000" b="1" dirty="0">
                <a:solidFill>
                  <a:prstClr val="black"/>
                </a:solidFill>
                <a:latin typeface="Times New Roman" panose="02020603050405020304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04770-BA78-BC34-ADB3-D2B5F78460CD}"/>
              </a:ext>
            </a:extLst>
          </p:cNvPr>
          <p:cNvSpPr txBox="1"/>
          <p:nvPr/>
        </p:nvSpPr>
        <p:spPr>
          <a:xfrm>
            <a:off x="10615124" y="49411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b="1" dirty="0">
                <a:solidFill>
                  <a:prstClr val="black"/>
                </a:solidFill>
                <a:latin typeface="Arial" panose="020B0604020202020204"/>
              </a:rPr>
              <a:t>10</a:t>
            </a:r>
            <a:r>
              <a:rPr lang="en-CA" b="1" baseline="30000" dirty="0">
                <a:solidFill>
                  <a:prstClr val="black"/>
                </a:solidFill>
                <a:latin typeface="Arial" panose="020B0604020202020204"/>
              </a:rPr>
              <a:t>3</a:t>
            </a:r>
            <a:r>
              <a:rPr lang="en-CA" b="1" i="1" dirty="0">
                <a:solidFill>
                  <a:prstClr val="black"/>
                </a:solidFill>
                <a:latin typeface="Symbol" panose="05050102010706020507" pitchFamily="18" charset="2"/>
              </a:rPr>
              <a:t>r</a:t>
            </a:r>
            <a:r>
              <a:rPr lang="en-CA" b="1" baseline="30000" dirty="0">
                <a:solidFill>
                  <a:prstClr val="black"/>
                </a:solidFill>
                <a:latin typeface="Arial" panose="020B0604020202020204"/>
              </a:rPr>
              <a:t>2</a:t>
            </a:r>
            <a:r>
              <a:rPr lang="en-CA" b="1" dirty="0">
                <a:solidFill>
                  <a:prstClr val="black"/>
                </a:solidFill>
                <a:latin typeface="Arial" panose="020B0604020202020204"/>
              </a:rPr>
              <a:t>(E0)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085005E-FCCB-452D-D352-F6516E303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934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1851-7FE9-2F8D-FBC7-5F34E3E66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160435"/>
            <a:ext cx="7992888" cy="465240"/>
          </a:xfrm>
        </p:spPr>
        <p:txBody>
          <a:bodyPr/>
          <a:lstStyle/>
          <a:p>
            <a:r>
              <a:rPr lang="en-US" dirty="0"/>
              <a:t>Similar populations in Mo(</a:t>
            </a:r>
            <a:r>
              <a:rPr lang="en-US" baseline="30000" dirty="0"/>
              <a:t>6</a:t>
            </a:r>
            <a:r>
              <a:rPr lang="en-US" dirty="0"/>
              <a:t>Li,</a:t>
            </a:r>
            <a:r>
              <a:rPr lang="en-US" baseline="30000" dirty="0"/>
              <a:t>8</a:t>
            </a:r>
            <a:r>
              <a:rPr lang="en-US" dirty="0"/>
              <a:t>B) reactions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A5943-E631-9F68-C235-F9D033201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53046"/>
            <a:ext cx="5846440" cy="5547756"/>
          </a:xfrm>
        </p:spPr>
        <p:txBody>
          <a:bodyPr>
            <a:normAutofit/>
          </a:bodyPr>
          <a:lstStyle/>
          <a:p>
            <a:r>
              <a:rPr lang="en-US" sz="2400" b="1" dirty="0"/>
              <a:t>Two proton pickup conducted on Mo isotopes (</a:t>
            </a:r>
            <a:r>
              <a:rPr lang="en-US" sz="2400" b="1" baseline="30000" dirty="0"/>
              <a:t>6</a:t>
            </a:r>
            <a:r>
              <a:rPr lang="en-US" sz="2400" b="1" dirty="0"/>
              <a:t>Li,</a:t>
            </a:r>
            <a:r>
              <a:rPr lang="en-US" sz="2400" b="1" baseline="30000" dirty="0"/>
              <a:t>8</a:t>
            </a:r>
            <a:r>
              <a:rPr lang="en-US" sz="2400" b="1" dirty="0"/>
              <a:t>B) </a:t>
            </a:r>
          </a:p>
          <a:p>
            <a:pPr lvl="1"/>
            <a:r>
              <a:rPr lang="en-US" sz="2000" b="1" dirty="0"/>
              <a:t>0</a:t>
            </a:r>
            <a:r>
              <a:rPr lang="en-US" sz="2000" b="1" baseline="-25000" dirty="0"/>
              <a:t>2</a:t>
            </a:r>
            <a:r>
              <a:rPr lang="en-US" sz="2000" b="1" baseline="30000" dirty="0"/>
              <a:t>+</a:t>
            </a:r>
            <a:r>
              <a:rPr lang="en-US" sz="2000" b="1" dirty="0"/>
              <a:t> states in </a:t>
            </a:r>
            <a:r>
              <a:rPr lang="en-US" sz="2000" b="1" baseline="30000" dirty="0"/>
              <a:t>92</a:t>
            </a:r>
            <a:r>
              <a:rPr lang="en-US" sz="2000" b="1" dirty="0"/>
              <a:t>Zr, </a:t>
            </a:r>
            <a:r>
              <a:rPr lang="en-US" sz="2000" b="1" baseline="30000" dirty="0"/>
              <a:t>94</a:t>
            </a:r>
            <a:r>
              <a:rPr lang="en-US" sz="2000" b="1" dirty="0"/>
              <a:t>Zr have very similar cross section ratios, ~20%, relative to gs</a:t>
            </a:r>
          </a:p>
          <a:p>
            <a:endParaRPr lang="en-CA" sz="2400" b="1" dirty="0"/>
          </a:p>
          <a:p>
            <a:r>
              <a:rPr lang="en-CA" sz="2400" b="1" dirty="0"/>
              <a:t>Two neutron cross sections few % relative to </a:t>
            </a:r>
            <a:r>
              <a:rPr lang="en-CA" sz="2400" b="1" dirty="0" err="1"/>
              <a:t>gs</a:t>
            </a:r>
            <a:endParaRPr lang="en-CA" sz="2400" b="1" dirty="0"/>
          </a:p>
          <a:p>
            <a:endParaRPr lang="en-CA" sz="2400" b="1" dirty="0"/>
          </a:p>
          <a:p>
            <a:endParaRPr lang="en-CA" sz="2400" b="1" dirty="0"/>
          </a:p>
          <a:p>
            <a:endParaRPr lang="en-CA" sz="2400" b="1" dirty="0"/>
          </a:p>
          <a:p>
            <a:endParaRPr lang="en-CA" sz="2400" b="1" dirty="0"/>
          </a:p>
          <a:p>
            <a:pPr marL="118872" indent="0">
              <a:buNone/>
            </a:pPr>
            <a:endParaRPr lang="en-CA" sz="2400" b="1" dirty="0"/>
          </a:p>
          <a:p>
            <a:endParaRPr lang="en-CA" sz="2400" b="1" dirty="0"/>
          </a:p>
          <a:p>
            <a:endParaRPr lang="en-CA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0CD73E-66B2-56D3-E8D4-49B0A68D1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4EB49-AED2-55AB-EEA0-040DA8C5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11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DC4E95-CD1E-DCC6-CDB8-5B051DF59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653" y="853046"/>
            <a:ext cx="4766784" cy="57332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FB899D-88D4-9519-8E68-2DCC3F86016B}"/>
              </a:ext>
            </a:extLst>
          </p:cNvPr>
          <p:cNvSpPr txBox="1"/>
          <p:nvPr/>
        </p:nvSpPr>
        <p:spPr>
          <a:xfrm>
            <a:off x="2063552" y="6401896"/>
            <a:ext cx="4108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R. Tickle et al., NPA 376, 309 (1982) 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663541-F179-89D3-F09A-FCEDD9546030}"/>
              </a:ext>
            </a:extLst>
          </p:cNvPr>
          <p:cNvSpPr txBox="1"/>
          <p:nvPr/>
        </p:nvSpPr>
        <p:spPr>
          <a:xfrm>
            <a:off x="565937" y="4437112"/>
            <a:ext cx="5746087" cy="830997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Suggest that we have the same underlying configuration of 0</a:t>
            </a:r>
            <a:r>
              <a:rPr lang="en-US" sz="2400" b="1" baseline="-25000" dirty="0">
                <a:latin typeface="+mj-lt"/>
              </a:rPr>
              <a:t>2</a:t>
            </a:r>
            <a:r>
              <a:rPr lang="en-US" sz="2400" b="1" baseline="30000" dirty="0">
                <a:latin typeface="+mj-lt"/>
              </a:rPr>
              <a:t>+</a:t>
            </a:r>
            <a:r>
              <a:rPr lang="en-US" sz="2400" b="1" dirty="0">
                <a:latin typeface="+mj-lt"/>
              </a:rPr>
              <a:t> states in </a:t>
            </a:r>
            <a:r>
              <a:rPr lang="en-US" sz="2400" b="1" baseline="30000" dirty="0">
                <a:latin typeface="+mj-lt"/>
              </a:rPr>
              <a:t>92</a:t>
            </a:r>
            <a:r>
              <a:rPr lang="en-US" sz="2400" b="1" dirty="0">
                <a:latin typeface="+mj-lt"/>
              </a:rPr>
              <a:t>Zr and </a:t>
            </a:r>
            <a:r>
              <a:rPr lang="en-US" sz="2400" b="1" baseline="30000" dirty="0">
                <a:latin typeface="+mj-lt"/>
              </a:rPr>
              <a:t>94</a:t>
            </a:r>
            <a:r>
              <a:rPr lang="en-US" sz="2400" b="1" dirty="0">
                <a:latin typeface="+mj-lt"/>
              </a:rPr>
              <a:t>Zr </a:t>
            </a:r>
            <a:endParaRPr lang="en-CA" sz="2400" b="1" dirty="0">
              <a:latin typeface="+mj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AABC0A-BC72-9FC8-403E-0103FC90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8205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A1A01-F3EC-5361-830C-5253AC23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464" y="155448"/>
            <a:ext cx="8784976" cy="465240"/>
          </a:xfrm>
        </p:spPr>
        <p:txBody>
          <a:bodyPr/>
          <a:lstStyle/>
          <a:p>
            <a:r>
              <a:rPr lang="en-US" dirty="0"/>
              <a:t>Dramatic change in transfer population pattern in </a:t>
            </a:r>
            <a:r>
              <a:rPr lang="en-US" baseline="30000" dirty="0"/>
              <a:t>96</a:t>
            </a:r>
            <a:r>
              <a:rPr lang="en-US" dirty="0"/>
              <a:t>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DD0C0-C3BD-147A-A942-DCAC9AAC0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79C14-D32E-F920-7A22-B696450C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467D4-80A9-33BD-E2B3-3594D620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12</a:t>
            </a:fld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C9860F-58EF-4D54-24C4-5126B36D8C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59" t="52100" r="5159" b="19246"/>
          <a:stretch>
            <a:fillRect/>
          </a:stretch>
        </p:blipFill>
        <p:spPr>
          <a:xfrm>
            <a:off x="2135559" y="778315"/>
            <a:ext cx="8000293" cy="33078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9F0B78-18E3-971D-E36F-3AA1E303F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0" t="4433" r="2512" b="1645"/>
          <a:stretch>
            <a:fillRect/>
          </a:stretch>
        </p:blipFill>
        <p:spPr>
          <a:xfrm>
            <a:off x="241466" y="4140432"/>
            <a:ext cx="11676214" cy="26186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30EC40-94C5-1240-186E-9D1836C0B1E2}"/>
              </a:ext>
            </a:extLst>
          </p:cNvPr>
          <p:cNvSpPr txBox="1"/>
          <p:nvPr/>
        </p:nvSpPr>
        <p:spPr>
          <a:xfrm>
            <a:off x="179262" y="5013176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2p transfer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1D960-0CB2-673B-A5CA-1BDC5E727B24}"/>
              </a:ext>
            </a:extLst>
          </p:cNvPr>
          <p:cNvSpPr txBox="1"/>
          <p:nvPr/>
        </p:nvSpPr>
        <p:spPr>
          <a:xfrm>
            <a:off x="2135559" y="6377045"/>
            <a:ext cx="1448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2n transfer</a:t>
            </a: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5AF12-0328-EDC9-C399-103552E17E32}"/>
              </a:ext>
            </a:extLst>
          </p:cNvPr>
          <p:cNvSpPr txBox="1"/>
          <p:nvPr/>
        </p:nvSpPr>
        <p:spPr>
          <a:xfrm>
            <a:off x="2032000" y="4704741"/>
            <a:ext cx="130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transfer</a:t>
            </a:r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436D81-D65D-3110-ED3C-DEE8007C1AF9}"/>
              </a:ext>
            </a:extLst>
          </p:cNvPr>
          <p:cNvSpPr txBox="1"/>
          <p:nvPr/>
        </p:nvSpPr>
        <p:spPr>
          <a:xfrm>
            <a:off x="7536160" y="853046"/>
            <a:ext cx="1480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b="1" i="1" dirty="0">
                <a:solidFill>
                  <a:prstClr val="black"/>
                </a:solidFill>
                <a:latin typeface="Times New Roman" panose="02020603050405020304"/>
              </a:rPr>
              <a:t>B</a:t>
            </a:r>
            <a:r>
              <a:rPr lang="en-CA" b="1" dirty="0">
                <a:solidFill>
                  <a:prstClr val="black"/>
                </a:solidFill>
                <a:latin typeface="Times New Roman" panose="02020603050405020304"/>
              </a:rPr>
              <a:t>(</a:t>
            </a:r>
            <a:r>
              <a:rPr lang="en-CA" b="1" i="1" dirty="0">
                <a:solidFill>
                  <a:prstClr val="black"/>
                </a:solidFill>
                <a:latin typeface="Times New Roman" panose="02020603050405020304"/>
              </a:rPr>
              <a:t>E2</a:t>
            </a:r>
            <a:r>
              <a:rPr lang="en-CA" b="1" dirty="0">
                <a:solidFill>
                  <a:prstClr val="black"/>
                </a:solidFill>
                <a:latin typeface="Times New Roman" panose="02020603050405020304"/>
              </a:rPr>
              <a:t>) </a:t>
            </a:r>
            <a:r>
              <a:rPr lang="en-CA" b="1" dirty="0" err="1">
                <a:solidFill>
                  <a:prstClr val="black"/>
                </a:solidFill>
                <a:latin typeface="Times New Roman" panose="02020603050405020304"/>
              </a:rPr>
              <a:t>W.u</a:t>
            </a:r>
            <a:r>
              <a:rPr lang="en-CA" b="1" dirty="0">
                <a:solidFill>
                  <a:prstClr val="black"/>
                </a:solidFill>
                <a:latin typeface="Times New Roman" panose="02020603050405020304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EDA03E-FECA-0D04-F334-0C8F757B1FFC}"/>
              </a:ext>
            </a:extLst>
          </p:cNvPr>
          <p:cNvSpPr txBox="1"/>
          <p:nvPr/>
        </p:nvSpPr>
        <p:spPr>
          <a:xfrm>
            <a:off x="9372364" y="3059668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sz="1600" b="1" dirty="0">
                <a:solidFill>
                  <a:prstClr val="black"/>
                </a:solidFill>
                <a:latin typeface="Arial" panose="020B0604020202020204"/>
              </a:rPr>
              <a:t>10</a:t>
            </a:r>
            <a:r>
              <a:rPr lang="en-CA" sz="1600" b="1" baseline="30000" dirty="0">
                <a:solidFill>
                  <a:prstClr val="black"/>
                </a:solidFill>
                <a:latin typeface="Arial" panose="020B0604020202020204"/>
              </a:rPr>
              <a:t>3</a:t>
            </a:r>
            <a:r>
              <a:rPr lang="en-CA" sz="1600" b="1" i="1" dirty="0">
                <a:solidFill>
                  <a:prstClr val="black"/>
                </a:solidFill>
                <a:latin typeface="Symbol" panose="05050102010706020507" pitchFamily="18" charset="2"/>
              </a:rPr>
              <a:t>r</a:t>
            </a:r>
            <a:r>
              <a:rPr lang="en-CA" sz="1600" b="1" baseline="30000" dirty="0">
                <a:solidFill>
                  <a:prstClr val="black"/>
                </a:solidFill>
                <a:latin typeface="Arial" panose="020B0604020202020204"/>
              </a:rPr>
              <a:t>2</a:t>
            </a:r>
            <a:r>
              <a:rPr lang="en-CA" sz="1600" b="1" dirty="0">
                <a:solidFill>
                  <a:prstClr val="black"/>
                </a:solidFill>
                <a:latin typeface="Arial" panose="020B0604020202020204"/>
              </a:rPr>
              <a:t>(E0) </a:t>
            </a:r>
          </a:p>
        </p:txBody>
      </p:sp>
    </p:spTree>
    <p:extLst>
      <p:ext uri="{BB962C8B-B14F-4D97-AF65-F5344CB8AC3E}">
        <p14:creationId xmlns:p14="http://schemas.microsoft.com/office/powerpoint/2010/main" val="2161904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E9C8DC-5194-CF5B-71F9-AD5B8B1A0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30" y="1965409"/>
            <a:ext cx="7942194" cy="4604084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665634" y="2571434"/>
            <a:ext cx="6700118" cy="1900147"/>
            <a:chOff x="1665634" y="2571434"/>
            <a:chExt cx="6700118" cy="1900147"/>
          </a:xfrm>
        </p:grpSpPr>
        <p:sp>
          <p:nvSpPr>
            <p:cNvPr id="17" name="TextBox 16"/>
            <p:cNvSpPr txBox="1"/>
            <p:nvPr/>
          </p:nvSpPr>
          <p:spPr>
            <a:xfrm>
              <a:off x="6421536" y="2571434"/>
              <a:ext cx="194421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4200000"/>
                </a:camera>
                <a:lightRig rig="threePt" dir="t"/>
              </a:scene3d>
            </a:bodyPr>
            <a:lstStyle/>
            <a:p>
              <a:r>
                <a:rPr lang="en-CA" sz="11500" dirty="0">
                  <a:latin typeface="Candara Light" panose="020E0502030303020204" pitchFamily="34" charset="0"/>
                </a:rPr>
                <a:t>}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82292" y="2609533"/>
              <a:ext cx="194421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r>
                <a:rPr lang="en-CA" sz="11500" dirty="0">
                  <a:latin typeface="Candara Light" panose="020E0502030303020204" pitchFamily="34" charset="0"/>
                </a:rPr>
                <a:t>{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34981" y="2952439"/>
              <a:ext cx="2061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“2-phonon” states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65634" y="3252562"/>
              <a:ext cx="15086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deformed band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84794"/>
            <a:ext cx="9374832" cy="465240"/>
          </a:xfrm>
        </p:spPr>
        <p:txBody>
          <a:bodyPr/>
          <a:lstStyle/>
          <a:p>
            <a:pPr algn="ctr"/>
            <a:r>
              <a:rPr lang="en-CA" sz="2400" dirty="0"/>
              <a:t>“Tension” between recent measurements and interpretations in </a:t>
            </a:r>
            <a:r>
              <a:rPr lang="en-CA" sz="2400" baseline="30000" dirty="0"/>
              <a:t>98</a:t>
            </a:r>
            <a:r>
              <a:rPr lang="en-CA" sz="2400" dirty="0"/>
              <a:t>Zr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05487" y="690550"/>
            <a:ext cx="11501561" cy="5547756"/>
          </a:xfrm>
        </p:spPr>
        <p:txBody>
          <a:bodyPr>
            <a:normAutofit/>
          </a:bodyPr>
          <a:lstStyle/>
          <a:p>
            <a:r>
              <a:rPr lang="en-CA" sz="1800" b="1" dirty="0"/>
              <a:t>Lifetimes from P. Singh </a:t>
            </a:r>
            <a:r>
              <a:rPr lang="en-CA" sz="1800" b="1" i="1" dirty="0"/>
              <a:t>et al</a:t>
            </a:r>
            <a:r>
              <a:rPr lang="en-CA" sz="1800" b="1" dirty="0"/>
              <a:t>. PRL 121, 192501 (2018) generally shorter than those of V. </a:t>
            </a:r>
            <a:r>
              <a:rPr lang="en-CA" sz="1800" b="1" dirty="0" err="1"/>
              <a:t>Karayonchev</a:t>
            </a:r>
            <a:r>
              <a:rPr lang="en-CA" sz="1800" b="1" dirty="0"/>
              <a:t> </a:t>
            </a:r>
            <a:r>
              <a:rPr lang="en-CA" sz="1800" b="1" i="1" dirty="0"/>
              <a:t>et al</a:t>
            </a:r>
            <a:r>
              <a:rPr lang="en-CA" sz="1800" b="1" dirty="0"/>
              <a:t>. </a:t>
            </a:r>
            <a:r>
              <a:rPr lang="en-US" sz="1800" b="1" dirty="0"/>
              <a:t>Phys. Rev. C 102, 064314 (2020)</a:t>
            </a:r>
            <a:endParaRPr lang="en-CA" sz="1800" b="1" dirty="0"/>
          </a:p>
          <a:p>
            <a:r>
              <a:rPr lang="en-CA" sz="1800" b="1" dirty="0"/>
              <a:t>Singh </a:t>
            </a:r>
            <a:r>
              <a:rPr lang="en-CA" sz="1800" b="1" i="1" dirty="0"/>
              <a:t>et al</a:t>
            </a:r>
            <a:r>
              <a:rPr lang="en-CA" sz="1800" b="1" dirty="0"/>
              <a:t>. favoured multiple shape coexistence with deformed band structures, </a:t>
            </a:r>
            <a:r>
              <a:rPr lang="en-CA" sz="1800" b="1" dirty="0" err="1"/>
              <a:t>Karayonchev</a:t>
            </a:r>
            <a:r>
              <a:rPr lang="en-CA" sz="1800" b="1" dirty="0"/>
              <a:t> </a:t>
            </a:r>
            <a:r>
              <a:rPr lang="en-CA" sz="1800" b="1" i="1" dirty="0"/>
              <a:t>et al</a:t>
            </a:r>
            <a:r>
              <a:rPr lang="en-CA" sz="1800" b="1" dirty="0"/>
              <a:t>. favoured a </a:t>
            </a:r>
            <a:r>
              <a:rPr lang="en-CA" sz="1800" b="1" dirty="0" err="1"/>
              <a:t>multiphonon</a:t>
            </a:r>
            <a:r>
              <a:rPr lang="en-CA" sz="1800" b="1" dirty="0"/>
              <a:t>-like structure with configuration mixing</a:t>
            </a:r>
          </a:p>
          <a:p>
            <a:endParaRPr lang="en-CA" sz="1800" b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13</a:t>
            </a:fld>
            <a:endParaRPr lang="en-CA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55077" y="1988840"/>
            <a:ext cx="0" cy="576064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4952" y="1990069"/>
            <a:ext cx="13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B(E2) </a:t>
            </a:r>
            <a:r>
              <a:rPr lang="en-CA" dirty="0" err="1"/>
              <a:t>W.u</a:t>
            </a:r>
            <a:r>
              <a:rPr lang="en-CA" dirty="0"/>
              <a:t>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35360" y="2634624"/>
            <a:ext cx="0" cy="576064"/>
          </a:xfrm>
          <a:prstGeom prst="straightConnector1">
            <a:avLst/>
          </a:prstGeom>
          <a:ln w="76200">
            <a:solidFill>
              <a:srgbClr val="0099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5235" y="2635853"/>
            <a:ext cx="13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10</a:t>
            </a:r>
            <a:r>
              <a:rPr lang="en-CA" baseline="30000" dirty="0"/>
              <a:t>3</a:t>
            </a:r>
            <a:r>
              <a:rPr lang="en-CA" dirty="0">
                <a:latin typeface="Symbol" panose="05050102010706020507" pitchFamily="18" charset="2"/>
              </a:rPr>
              <a:t>r</a:t>
            </a:r>
            <a:r>
              <a:rPr lang="en-CA" baseline="30000" dirty="0"/>
              <a:t>2</a:t>
            </a:r>
            <a:r>
              <a:rPr lang="en-CA" dirty="0"/>
              <a:t>(E0)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4D581-0E6E-96E5-F1F4-3BB5737B8A76}"/>
              </a:ext>
            </a:extLst>
          </p:cNvPr>
          <p:cNvSpPr txBox="1"/>
          <p:nvPr/>
        </p:nvSpPr>
        <p:spPr>
          <a:xfrm>
            <a:off x="8365752" y="5819124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latin typeface="+mj-lt"/>
              </a:rPr>
              <a:t>Garrett, </a:t>
            </a:r>
            <a:r>
              <a:rPr lang="en-CA" sz="1600" dirty="0" err="1">
                <a:latin typeface="+mj-lt"/>
              </a:rPr>
              <a:t>Zielińska</a:t>
            </a:r>
            <a:r>
              <a:rPr lang="en-CA" sz="1600" dirty="0">
                <a:latin typeface="+mj-lt"/>
              </a:rPr>
              <a:t>, &amp; Clément, PPNP </a:t>
            </a:r>
            <a:r>
              <a:rPr lang="en-CA" sz="1600" b="1" dirty="0">
                <a:latin typeface="+mj-lt"/>
              </a:rPr>
              <a:t>124</a:t>
            </a:r>
            <a:r>
              <a:rPr lang="en-CA" sz="1600" dirty="0">
                <a:latin typeface="+mj-lt"/>
              </a:rPr>
              <a:t>, 103931 (2022)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5AFF5A-D490-83D5-F79E-58CC2511E392}"/>
              </a:ext>
            </a:extLst>
          </p:cNvPr>
          <p:cNvGrpSpPr/>
          <p:nvPr/>
        </p:nvGrpSpPr>
        <p:grpSpPr>
          <a:xfrm>
            <a:off x="3780455" y="1938932"/>
            <a:ext cx="8137226" cy="3416320"/>
            <a:chOff x="3780455" y="1938932"/>
            <a:chExt cx="8137226" cy="341632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9164484-923C-EFF5-4DDA-C84E7DFB1F65}"/>
                </a:ext>
              </a:extLst>
            </p:cNvPr>
            <p:cNvCxnSpPr/>
            <p:nvPr/>
          </p:nvCxnSpPr>
          <p:spPr>
            <a:xfrm>
              <a:off x="3780455" y="4110939"/>
              <a:ext cx="0" cy="21602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F488DCB-B60A-12C3-9B75-B00A3E134ED1}"/>
                </a:ext>
              </a:extLst>
            </p:cNvPr>
            <p:cNvCxnSpPr/>
            <p:nvPr/>
          </p:nvCxnSpPr>
          <p:spPr>
            <a:xfrm>
              <a:off x="6744072" y="4110939"/>
              <a:ext cx="0" cy="21602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E20A2F8-333A-1809-8779-668EC032DC3B}"/>
                </a:ext>
              </a:extLst>
            </p:cNvPr>
            <p:cNvCxnSpPr/>
            <p:nvPr/>
          </p:nvCxnSpPr>
          <p:spPr>
            <a:xfrm flipH="1">
              <a:off x="6816080" y="2564904"/>
              <a:ext cx="2088231" cy="1512168"/>
            </a:xfrm>
            <a:prstGeom prst="straightConnector1">
              <a:avLst/>
            </a:prstGeom>
            <a:ln w="19050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E32DAB2-DDAC-8DDC-BD09-FC3AA86060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5760" y="2564904"/>
              <a:ext cx="4968551" cy="1588365"/>
            </a:xfrm>
            <a:prstGeom prst="straightConnector1">
              <a:avLst/>
            </a:prstGeom>
            <a:ln w="19050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F347C6-8A13-2F93-74A4-5B898DE9B45A}"/>
                </a:ext>
              </a:extLst>
            </p:cNvPr>
            <p:cNvSpPr txBox="1"/>
            <p:nvPr/>
          </p:nvSpPr>
          <p:spPr>
            <a:xfrm>
              <a:off x="8904311" y="1938932"/>
              <a:ext cx="3013370" cy="341632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A key transition is the 155-keV 2</a:t>
              </a:r>
              <a:r>
                <a:rPr kumimoji="0" lang="en-CA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2</a:t>
              </a:r>
              <a:r>
                <a:rPr kumimoji="0" lang="en-CA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+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→ 0</a:t>
              </a:r>
              <a:r>
                <a:rPr kumimoji="0" lang="en-CA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3</a:t>
              </a:r>
              <a:r>
                <a:rPr kumimoji="0" lang="en-CA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+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 :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in deformed picture, MCSM predicts 49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W.u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.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in </a:t>
              </a:r>
              <a:r>
                <a:rPr lang="en-CA" b="1" dirty="0">
                  <a:solidFill>
                    <a:prstClr val="black"/>
                  </a:solidFill>
                  <a:latin typeface="Times New Roman" panose="02020603050405020304"/>
                </a:rPr>
                <a:t>IBM-CM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 picture 3 – 6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W.u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Using measured lifetime and current  branching ratio leads to ~ 500 </a:t>
              </a:r>
              <a:r>
                <a:rPr kumimoji="0" lang="en-CA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W.u</a:t>
              </a:r>
              <a:r>
                <a:rPr kumimoji="0" lang="en-CA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rPr>
                <a:t>., recognized as unrealistically large</a:t>
              </a:r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C28B5-5A08-3C2A-CB4C-567606D8B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859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67816" y="2006573"/>
            <a:ext cx="603648" cy="4449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EC20C7-5209-B683-E1AA-B5F014E8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983142"/>
            <a:ext cx="6696744" cy="4520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96" y="155448"/>
            <a:ext cx="8568952" cy="465240"/>
          </a:xfrm>
        </p:spPr>
        <p:txBody>
          <a:bodyPr/>
          <a:lstStyle/>
          <a:p>
            <a:r>
              <a:rPr lang="en-CA" sz="2800" dirty="0"/>
              <a:t>New results on </a:t>
            </a:r>
            <a:r>
              <a:rPr lang="en-CA" sz="2800" baseline="30000" dirty="0"/>
              <a:t>98</a:t>
            </a:r>
            <a:r>
              <a:rPr lang="en-CA" sz="2800" dirty="0"/>
              <a:t>Zr reveal strongly deformed band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816" y="764704"/>
            <a:ext cx="10972800" cy="5547756"/>
          </a:xfrm>
        </p:spPr>
        <p:txBody>
          <a:bodyPr>
            <a:normAutofit/>
          </a:bodyPr>
          <a:lstStyle/>
          <a:p>
            <a:r>
              <a:rPr lang="en-CA" sz="2400" b="1" dirty="0"/>
              <a:t>New measurement of branching ratio of 2</a:t>
            </a:r>
            <a:r>
              <a:rPr lang="en-CA" sz="2400" b="1" baseline="-25000" dirty="0"/>
              <a:t>2</a:t>
            </a:r>
            <a:r>
              <a:rPr lang="en-CA" sz="2400" b="1" baseline="30000" dirty="0"/>
              <a:t>+</a:t>
            </a:r>
            <a:r>
              <a:rPr lang="en-CA" sz="2400" b="1" i="1" dirty="0"/>
              <a:t> </a:t>
            </a:r>
            <a:r>
              <a:rPr lang="en-CA" sz="2400" b="1" dirty="0"/>
              <a:t>→ 0</a:t>
            </a:r>
            <a:r>
              <a:rPr lang="en-CA" sz="2400" b="1" baseline="-25000" dirty="0"/>
              <a:t>3</a:t>
            </a:r>
            <a:r>
              <a:rPr lang="en-CA" sz="2400" b="1" baseline="30000" dirty="0"/>
              <a:t>+</a:t>
            </a:r>
            <a:r>
              <a:rPr lang="en-CA" sz="2400" b="1" dirty="0"/>
              <a:t> transition strongly supports assignment of rotational band based on 0</a:t>
            </a:r>
            <a:r>
              <a:rPr lang="en-CA" sz="2400" b="1" baseline="-25000" dirty="0"/>
              <a:t>3</a:t>
            </a:r>
            <a:r>
              <a:rPr lang="en-CA" sz="2400" b="1" baseline="30000" dirty="0"/>
              <a:t>+</a:t>
            </a:r>
            <a:r>
              <a:rPr lang="en-CA" sz="2400" b="1" dirty="0"/>
              <a:t> state  </a:t>
            </a:r>
          </a:p>
        </p:txBody>
      </p:sp>
      <p:sp>
        <p:nvSpPr>
          <p:cNvPr id="9" name="Rectangle 8"/>
          <p:cNvSpPr/>
          <p:nvPr/>
        </p:nvSpPr>
        <p:spPr>
          <a:xfrm>
            <a:off x="6816080" y="2887045"/>
            <a:ext cx="2088232" cy="9981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D6EF3E-8622-434A-3187-7F26395999BB}"/>
              </a:ext>
            </a:extLst>
          </p:cNvPr>
          <p:cNvSpPr/>
          <p:nvPr/>
        </p:nvSpPr>
        <p:spPr>
          <a:xfrm>
            <a:off x="6977848" y="2006573"/>
            <a:ext cx="5052531" cy="4449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61637E-D2F0-1E25-D1C5-E1C871842CD4}"/>
              </a:ext>
            </a:extLst>
          </p:cNvPr>
          <p:cNvSpPr txBox="1"/>
          <p:nvPr/>
        </p:nvSpPr>
        <p:spPr>
          <a:xfrm>
            <a:off x="3520796" y="5860110"/>
            <a:ext cx="13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B(E2) </a:t>
            </a:r>
            <a:r>
              <a:rPr lang="en-CA" dirty="0" err="1"/>
              <a:t>W.u</a:t>
            </a:r>
            <a:r>
              <a:rPr lang="en-CA" dirty="0"/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261C4D-59F0-C6B2-F4D9-DE2CDB63A668}"/>
              </a:ext>
            </a:extLst>
          </p:cNvPr>
          <p:cNvSpPr txBox="1"/>
          <p:nvPr/>
        </p:nvSpPr>
        <p:spPr>
          <a:xfrm>
            <a:off x="4410469" y="4869160"/>
            <a:ext cx="13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10</a:t>
            </a:r>
            <a:r>
              <a:rPr lang="en-CA" baseline="30000" dirty="0"/>
              <a:t>3</a:t>
            </a:r>
            <a:r>
              <a:rPr lang="en-CA" dirty="0">
                <a:latin typeface="Symbol" panose="05050102010706020507" pitchFamily="18" charset="2"/>
              </a:rPr>
              <a:t>r</a:t>
            </a:r>
            <a:r>
              <a:rPr lang="en-CA" baseline="30000" dirty="0"/>
              <a:t>2</a:t>
            </a:r>
            <a:r>
              <a:rPr lang="en-CA" dirty="0"/>
              <a:t>(E0)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3999D21-1C3E-5C93-0B10-19E49659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14</a:t>
            </a:fld>
            <a:endParaRPr lang="en-CA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CD2182C-89EA-8A69-B013-F899C006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60DAD-53B2-F1A4-9FC7-941D61841E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1"/>
          <a:stretch/>
        </p:blipFill>
        <p:spPr>
          <a:xfrm>
            <a:off x="7627385" y="3967785"/>
            <a:ext cx="4229255" cy="25039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E9C6D9-6ECF-8D6B-A1BF-AB812DE053FE}"/>
              </a:ext>
            </a:extLst>
          </p:cNvPr>
          <p:cNvSpPr txBox="1"/>
          <p:nvPr/>
        </p:nvSpPr>
        <p:spPr>
          <a:xfrm>
            <a:off x="8055595" y="2893238"/>
            <a:ext cx="39901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latin typeface="+mj-lt"/>
              </a:rPr>
              <a:t>Previous branch: ~1.5% &gt;500 </a:t>
            </a:r>
            <a:r>
              <a:rPr lang="en-CA" sz="2000" b="1" dirty="0" err="1">
                <a:latin typeface="+mj-lt"/>
              </a:rPr>
              <a:t>W.u</a:t>
            </a:r>
            <a:r>
              <a:rPr lang="en-CA" sz="2000" b="1" dirty="0">
                <a:latin typeface="+mj-lt"/>
              </a:rPr>
              <a:t> </a:t>
            </a:r>
          </a:p>
          <a:p>
            <a:r>
              <a:rPr lang="en-CA" sz="2000" b="1" dirty="0">
                <a:latin typeface="+mj-lt"/>
              </a:rPr>
              <a:t>New result:          =0.109(8)%</a:t>
            </a:r>
          </a:p>
          <a:p>
            <a:r>
              <a:rPr lang="en-CA" sz="2000" b="1" i="1" dirty="0">
                <a:latin typeface="+mj-lt"/>
              </a:rPr>
              <a:t>B</a:t>
            </a:r>
            <a:r>
              <a:rPr lang="en-CA" sz="2000" b="1" dirty="0">
                <a:latin typeface="+mj-lt"/>
              </a:rPr>
              <a:t>(</a:t>
            </a:r>
            <a:r>
              <a:rPr lang="en-CA" sz="2000" b="1" i="1" dirty="0">
                <a:latin typeface="+mj-lt"/>
              </a:rPr>
              <a:t>E</a:t>
            </a:r>
            <a:r>
              <a:rPr lang="en-CA" sz="2000" b="1" dirty="0">
                <a:latin typeface="+mj-lt"/>
              </a:rPr>
              <a:t>2;2</a:t>
            </a:r>
            <a:r>
              <a:rPr lang="en-CA" sz="2000" b="1" baseline="-25000" dirty="0">
                <a:latin typeface="+mj-lt"/>
              </a:rPr>
              <a:t>2</a:t>
            </a:r>
            <a:r>
              <a:rPr lang="en-CA" sz="2000" b="1" baseline="30000" dirty="0">
                <a:latin typeface="+mj-lt"/>
              </a:rPr>
              <a:t>+</a:t>
            </a:r>
            <a:r>
              <a:rPr lang="en-CA" sz="2000" b="1" dirty="0">
                <a:latin typeface="+mj-lt"/>
              </a:rPr>
              <a:t> → 0</a:t>
            </a:r>
            <a:r>
              <a:rPr lang="en-CA" sz="2000" b="1" baseline="-25000" dirty="0">
                <a:latin typeface="+mj-lt"/>
              </a:rPr>
              <a:t>3</a:t>
            </a:r>
            <a:r>
              <a:rPr lang="en-CA" sz="2000" b="1" baseline="30000" dirty="0">
                <a:latin typeface="+mj-lt"/>
              </a:rPr>
              <a:t>+</a:t>
            </a:r>
            <a:r>
              <a:rPr lang="en-CA" sz="2000" b="1" dirty="0">
                <a:latin typeface="+mj-lt"/>
              </a:rPr>
              <a:t>) = 41(18) </a:t>
            </a:r>
            <a:r>
              <a:rPr lang="en-CA" sz="2000" b="1" dirty="0" err="1">
                <a:latin typeface="+mj-lt"/>
              </a:rPr>
              <a:t>W.u</a:t>
            </a:r>
            <a:r>
              <a:rPr lang="en-CA" sz="2000" b="1" dirty="0">
                <a:latin typeface="+mj-lt"/>
              </a:rPr>
              <a:t>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3828A8-5BEC-9542-FD7A-9A88A7708632}"/>
              </a:ext>
            </a:extLst>
          </p:cNvPr>
          <p:cNvCxnSpPr>
            <a:cxnSpLocks/>
          </p:cNvCxnSpPr>
          <p:nvPr/>
        </p:nvCxnSpPr>
        <p:spPr>
          <a:xfrm flipH="1" flipV="1">
            <a:off x="4871864" y="4437112"/>
            <a:ext cx="2550185" cy="78267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D05C45C-1E56-4F79-91A5-70F4AD860EB4}"/>
              </a:ext>
            </a:extLst>
          </p:cNvPr>
          <p:cNvSpPr txBox="1"/>
          <p:nvPr/>
        </p:nvSpPr>
        <p:spPr>
          <a:xfrm>
            <a:off x="8735259" y="2081445"/>
            <a:ext cx="301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K. </a:t>
            </a:r>
            <a:r>
              <a:rPr lang="en-US" dirty="0" err="1"/>
              <a:t>Mashtakov</a:t>
            </a:r>
            <a:r>
              <a:rPr lang="en-US" dirty="0"/>
              <a:t>, Guelph/York</a:t>
            </a:r>
            <a:endParaRPr lang="en-C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D8FD7B-0F2A-ACD5-F39A-C7EE8F154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466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D49D42F7-47AE-94E7-B252-A175786E6848}"/>
              </a:ext>
            </a:extLst>
          </p:cNvPr>
          <p:cNvGrpSpPr/>
          <p:nvPr/>
        </p:nvGrpSpPr>
        <p:grpSpPr>
          <a:xfrm>
            <a:off x="148845" y="3372508"/>
            <a:ext cx="4688573" cy="3329222"/>
            <a:chOff x="148845" y="3372508"/>
            <a:chExt cx="4688573" cy="33292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EC5B1B91-0B38-4F38-9FB3-798B8D0B6216}"/>
                    </a:ext>
                  </a:extLst>
                </p:cNvPr>
                <p:cNvSpPr/>
                <p:nvPr/>
              </p:nvSpPr>
              <p:spPr>
                <a:xfrm>
                  <a:off x="1427591" y="412774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EC5B1B91-0B38-4F38-9FB3-798B8D0B62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7591" y="4127748"/>
                  <a:ext cx="304142" cy="400110"/>
                </a:xfrm>
                <a:prstGeom prst="rect">
                  <a:avLst/>
                </a:prstGeom>
                <a:blipFill>
                  <a:blip r:embed="rId6"/>
                  <a:stretch>
                    <a:fillRect r="-40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6A7759-656F-4B31-94A4-FDE86D1900A3}"/>
                </a:ext>
              </a:extLst>
            </p:cNvPr>
            <p:cNvSpPr/>
            <p:nvPr/>
          </p:nvSpPr>
          <p:spPr>
            <a:xfrm>
              <a:off x="1463894" y="386100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FF7EEF1-F736-48A0-A6A7-C16F435CBAA4}"/>
                </a:ext>
              </a:extLst>
            </p:cNvPr>
            <p:cNvSpPr/>
            <p:nvPr/>
          </p:nvSpPr>
          <p:spPr>
            <a:xfrm>
              <a:off x="1505330" y="450480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13AD0D7-D9F2-423B-9A3E-C4AF34BAC5AD}"/>
                </a:ext>
              </a:extLst>
            </p:cNvPr>
            <p:cNvSpPr/>
            <p:nvPr/>
          </p:nvSpPr>
          <p:spPr>
            <a:xfrm>
              <a:off x="1050282" y="514921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F0588DD-47C9-4F7B-8AEB-F14983BC9EAD}"/>
                </a:ext>
              </a:extLst>
            </p:cNvPr>
            <p:cNvSpPr/>
            <p:nvPr/>
          </p:nvSpPr>
          <p:spPr>
            <a:xfrm flipV="1">
              <a:off x="3359631" y="408584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4CF57C-0537-4831-B724-D6D7C4368FE0}"/>
                </a:ext>
              </a:extLst>
            </p:cNvPr>
            <p:cNvSpPr/>
            <p:nvPr/>
          </p:nvSpPr>
          <p:spPr>
            <a:xfrm>
              <a:off x="1501086" y="450451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F648932-4371-4936-8867-C7DF3821028B}"/>
                </a:ext>
              </a:extLst>
            </p:cNvPr>
            <p:cNvSpPr/>
            <p:nvPr/>
          </p:nvSpPr>
          <p:spPr>
            <a:xfrm>
              <a:off x="3833601" y="386156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F08F7C2-E8DF-4D96-8CB5-1C4CC8215AD3}"/>
                </a:ext>
              </a:extLst>
            </p:cNvPr>
            <p:cNvSpPr/>
            <p:nvPr/>
          </p:nvSpPr>
          <p:spPr>
            <a:xfrm>
              <a:off x="1818534" y="451025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2365B44-533C-4FE4-A0B0-2FA9EF976343}"/>
                </a:ext>
              </a:extLst>
            </p:cNvPr>
            <p:cNvSpPr/>
            <p:nvPr/>
          </p:nvSpPr>
          <p:spPr>
            <a:xfrm>
              <a:off x="3717849" y="413766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96973AC-43C2-4AEE-98CC-D2889157D22C}"/>
                </a:ext>
              </a:extLst>
            </p:cNvPr>
            <p:cNvSpPr/>
            <p:nvPr/>
          </p:nvSpPr>
          <p:spPr>
            <a:xfrm>
              <a:off x="4045868" y="386984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E7B5853-BF65-474E-AC48-E532E23D84A1}"/>
                </a:ext>
              </a:extLst>
            </p:cNvPr>
            <p:cNvSpPr/>
            <p:nvPr/>
          </p:nvSpPr>
          <p:spPr>
            <a:xfrm>
              <a:off x="4077373" y="386719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708901-C085-4130-9C96-B8B20D718F35}"/>
                </a:ext>
              </a:extLst>
            </p:cNvPr>
            <p:cNvSpPr/>
            <p:nvPr/>
          </p:nvSpPr>
          <p:spPr>
            <a:xfrm>
              <a:off x="1385321" y="359840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3CFC9D7-89EE-4933-B733-0BB96957FCFD}"/>
                </a:ext>
              </a:extLst>
            </p:cNvPr>
            <p:cNvSpPr/>
            <p:nvPr/>
          </p:nvSpPr>
          <p:spPr>
            <a:xfrm>
              <a:off x="1450082" y="515456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E36B3DC-D7F0-41DE-81AB-8503FF0E7BC6}"/>
                </a:ext>
              </a:extLst>
            </p:cNvPr>
            <p:cNvSpPr/>
            <p:nvPr/>
          </p:nvSpPr>
          <p:spPr>
            <a:xfrm>
              <a:off x="3835300" y="413200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B528986-B021-461A-A8B7-35C8C1F95369}"/>
                </a:ext>
              </a:extLst>
            </p:cNvPr>
            <p:cNvSpPr/>
            <p:nvPr/>
          </p:nvSpPr>
          <p:spPr>
            <a:xfrm>
              <a:off x="1505534" y="514890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9B21B8B-7BB6-4376-9C25-0EADE33CAB03}"/>
                </a:ext>
              </a:extLst>
            </p:cNvPr>
            <p:cNvSpPr/>
            <p:nvPr/>
          </p:nvSpPr>
          <p:spPr>
            <a:xfrm>
              <a:off x="623474" y="359842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70BB34B-C04D-48EC-BD47-D261EDDC0490}"/>
                </a:ext>
              </a:extLst>
            </p:cNvPr>
            <p:cNvSpPr/>
            <p:nvPr/>
          </p:nvSpPr>
          <p:spPr>
            <a:xfrm>
              <a:off x="938713" y="451023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2B1D069-9230-4C18-9AC9-41D37663B1B4}"/>
                </a:ext>
              </a:extLst>
            </p:cNvPr>
            <p:cNvSpPr/>
            <p:nvPr/>
          </p:nvSpPr>
          <p:spPr>
            <a:xfrm>
              <a:off x="1176207" y="359842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407B616-499F-4F45-9F22-B56FD355293E}"/>
                </a:ext>
              </a:extLst>
            </p:cNvPr>
            <p:cNvSpPr/>
            <p:nvPr/>
          </p:nvSpPr>
          <p:spPr>
            <a:xfrm>
              <a:off x="548178" y="359842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7FF3965-6608-4574-9699-AE2B4B31C302}"/>
                </a:ext>
              </a:extLst>
            </p:cNvPr>
            <p:cNvSpPr/>
            <p:nvPr/>
          </p:nvSpPr>
          <p:spPr>
            <a:xfrm>
              <a:off x="3085220" y="386720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48209A1-B243-469E-8391-AF878C227973}"/>
                </a:ext>
              </a:extLst>
            </p:cNvPr>
            <p:cNvSpPr/>
            <p:nvPr/>
          </p:nvSpPr>
          <p:spPr>
            <a:xfrm>
              <a:off x="3376757" y="386719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1BED139-BC3B-4B86-BE5D-F8CE7BFF155A}"/>
                </a:ext>
              </a:extLst>
            </p:cNvPr>
            <p:cNvSpPr/>
            <p:nvPr/>
          </p:nvSpPr>
          <p:spPr>
            <a:xfrm>
              <a:off x="2835231" y="386719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2F190E8-66FA-48A9-A1B9-D6F068F21C19}"/>
                </a:ext>
              </a:extLst>
            </p:cNvPr>
            <p:cNvSpPr/>
            <p:nvPr/>
          </p:nvSpPr>
          <p:spPr>
            <a:xfrm>
              <a:off x="3245776" y="413768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634AF05-A496-4A8D-80C0-AB30910E8CE5}"/>
                </a:ext>
              </a:extLst>
            </p:cNvPr>
            <p:cNvSpPr/>
            <p:nvPr/>
          </p:nvSpPr>
          <p:spPr>
            <a:xfrm>
              <a:off x="3160831" y="414031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E8A1463-B945-4576-BD12-8AED0B599CDD}"/>
                </a:ext>
              </a:extLst>
            </p:cNvPr>
            <p:cNvSpPr/>
            <p:nvPr/>
          </p:nvSpPr>
          <p:spPr>
            <a:xfrm>
              <a:off x="295220" y="664135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86AD94A-C37D-42D1-9A4E-444FE9771FF5}"/>
                </a:ext>
              </a:extLst>
            </p:cNvPr>
            <p:cNvSpPr/>
            <p:nvPr/>
          </p:nvSpPr>
          <p:spPr>
            <a:xfrm>
              <a:off x="297944" y="359320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99A7575-6A97-4225-A3F2-13EAF0E2474A}"/>
                </a:ext>
              </a:extLst>
            </p:cNvPr>
            <p:cNvSpPr/>
            <p:nvPr/>
          </p:nvSpPr>
          <p:spPr>
            <a:xfrm>
              <a:off x="298166" y="664723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7B0488C-EFF6-40D6-8B19-8D3ABCF7D4CE}"/>
                </a:ext>
              </a:extLst>
            </p:cNvPr>
            <p:cNvSpPr/>
            <p:nvPr/>
          </p:nvSpPr>
          <p:spPr>
            <a:xfrm>
              <a:off x="2900539" y="3372508"/>
              <a:ext cx="54623" cy="54500"/>
            </a:xfrm>
            <a:custGeom>
              <a:avLst/>
              <a:gdLst>
                <a:gd name="connsiteX0" fmla="*/ 10908 w 0"/>
                <a:gd name="connsiteY0" fmla="*/ 10849 h 0"/>
                <a:gd name="connsiteX1" fmla="*/ 10873 w 0"/>
                <a:gd name="connsiteY1" fmla="*/ 10883 h 0"/>
                <a:gd name="connsiteX2" fmla="*/ 10839 w 0"/>
                <a:gd name="connsiteY2" fmla="*/ 10849 h 0"/>
                <a:gd name="connsiteX3" fmla="*/ 10873 w 0"/>
                <a:gd name="connsiteY3" fmla="*/ 10815 h 0"/>
                <a:gd name="connsiteX4" fmla="*/ 10908 w 0"/>
                <a:gd name="connsiteY4" fmla="*/ 1084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908" y="10849"/>
                  </a:moveTo>
                  <a:cubicBezTo>
                    <a:pt x="10908" y="10868"/>
                    <a:pt x="10892" y="10883"/>
                    <a:pt x="10873" y="10883"/>
                  </a:cubicBezTo>
                  <a:cubicBezTo>
                    <a:pt x="10855" y="10883"/>
                    <a:pt x="10839" y="10868"/>
                    <a:pt x="10839" y="10849"/>
                  </a:cubicBezTo>
                  <a:cubicBezTo>
                    <a:pt x="10839" y="10830"/>
                    <a:pt x="10855" y="10815"/>
                    <a:pt x="10873" y="10815"/>
                  </a:cubicBezTo>
                  <a:cubicBezTo>
                    <a:pt x="10892" y="10815"/>
                    <a:pt x="10908" y="10830"/>
                    <a:pt x="10908" y="10849"/>
                  </a:cubicBezTo>
                  <a:close/>
                </a:path>
              </a:pathLst>
            </a:custGeom>
            <a:solidFill>
              <a:srgbClr val="FF0000"/>
            </a:solidFill>
            <a:ln w="252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6BBD8455-76B2-4AE8-AD34-789053AE1EE0}"/>
                    </a:ext>
                  </a:extLst>
                </p:cNvPr>
                <p:cNvSpPr txBox="1"/>
                <p:nvPr/>
              </p:nvSpPr>
              <p:spPr>
                <a:xfrm>
                  <a:off x="590360" y="6206033"/>
                  <a:ext cx="707587" cy="43826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=0)</m:t>
                            </m:r>
                          </m:sup>
                        </m:sSubSup>
                      </m:oMath>
                    </m:oMathPara>
                  </a14:m>
                  <a:endParaRPr kumimoji="0" lang="en-GB" sz="1600" b="0" i="1" u="none" strike="noStrike" kern="0" cap="none" normalizeH="0" baseline="0" noProof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6BBD8455-76B2-4AE8-AD34-789053AE1E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360" y="6206033"/>
                  <a:ext cx="707587" cy="438262"/>
                </a:xfrm>
                <a:prstGeom prst="rect">
                  <a:avLst/>
                </a:prstGeom>
                <a:blipFill>
                  <a:blip r:embed="rId2"/>
                  <a:stretch>
                    <a:fillRect r="-7759" b="-277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8E0FE734-7410-44A0-BD7B-E6E4E6DCA1EC}"/>
                    </a:ext>
                  </a:extLst>
                </p:cNvPr>
                <p:cNvSpPr/>
                <p:nvPr/>
              </p:nvSpPr>
              <p:spPr>
                <a:xfrm>
                  <a:off x="148845" y="358674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8E0FE734-7410-44A0-BD7B-E6E4E6DCA1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45" y="3586741"/>
                  <a:ext cx="304142" cy="400110"/>
                </a:xfrm>
                <a:prstGeom prst="rect">
                  <a:avLst/>
                </a:prstGeom>
                <a:blipFill>
                  <a:blip r:embed="rId3"/>
                  <a:stretch>
                    <a:fillRect r="-40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68525C98-CA6C-4B1B-893C-EFBCDDF4B9D6}"/>
                    </a:ext>
                  </a:extLst>
                </p:cNvPr>
                <p:cNvSpPr/>
                <p:nvPr/>
              </p:nvSpPr>
              <p:spPr>
                <a:xfrm>
                  <a:off x="148845" y="627571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68525C98-CA6C-4B1B-893C-EFBCDDF4B9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45" y="6275712"/>
                  <a:ext cx="304142" cy="400110"/>
                </a:xfrm>
                <a:prstGeom prst="rect">
                  <a:avLst/>
                </a:prstGeom>
                <a:blipFill>
                  <a:blip r:embed="rId4"/>
                  <a:stretch>
                    <a:fillRect r="-40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0A53E07-093A-4478-A445-A98FD5337747}"/>
                    </a:ext>
                  </a:extLst>
                </p:cNvPr>
                <p:cNvSpPr/>
                <p:nvPr/>
              </p:nvSpPr>
              <p:spPr>
                <a:xfrm>
                  <a:off x="1427591" y="479967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0A53E07-093A-4478-A445-A98FD53377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7591" y="4799677"/>
                  <a:ext cx="304142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40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9087595-C173-4B6F-ADBD-7F6108AAD84D}"/>
                    </a:ext>
                  </a:extLst>
                </p:cNvPr>
                <p:cNvSpPr/>
                <p:nvPr/>
              </p:nvSpPr>
              <p:spPr>
                <a:xfrm>
                  <a:off x="3516853" y="3495380"/>
                  <a:ext cx="304142" cy="404085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9087595-C173-4B6F-ADBD-7F6108AAD8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6853" y="3495380"/>
                  <a:ext cx="304142" cy="404085"/>
                </a:xfrm>
                <a:prstGeom prst="rect">
                  <a:avLst/>
                </a:prstGeom>
                <a:blipFill>
                  <a:blip r:embed="rId7"/>
                  <a:stretch>
                    <a:fillRect r="-38000" b="-149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AA714680-8A0E-4D0C-95E0-89AC12FA0634}"/>
                    </a:ext>
                  </a:extLst>
                </p:cNvPr>
                <p:cNvSpPr/>
                <p:nvPr/>
              </p:nvSpPr>
              <p:spPr>
                <a:xfrm>
                  <a:off x="3516853" y="3788783"/>
                  <a:ext cx="304142" cy="404085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AA714680-8A0E-4D0C-95E0-89AC12FA06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6853" y="3788783"/>
                  <a:ext cx="304142" cy="404085"/>
                </a:xfrm>
                <a:prstGeom prst="rect">
                  <a:avLst/>
                </a:prstGeom>
                <a:blipFill>
                  <a:blip r:embed="rId8"/>
                  <a:stretch>
                    <a:fillRect r="-38000" b="-303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46D76A82-59D3-537A-CCFD-FE211BE092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31733" y="1448129"/>
            <a:ext cx="1047609" cy="1372200"/>
          </a:xfrm>
          <a:prstGeom prst="rect">
            <a:avLst/>
          </a:prstGeom>
          <a:effectLst>
            <a:glow rad="139700">
              <a:srgbClr val="44AA00">
                <a:alpha val="40000"/>
              </a:srgbClr>
            </a:glow>
          </a:effec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843530-A6B4-5A20-3BF0-C282AB94C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33904" y="1758041"/>
            <a:ext cx="1700220" cy="1012382"/>
          </a:xfrm>
          <a:prstGeom prst="rect">
            <a:avLst/>
          </a:prstGeom>
          <a:effectLst>
            <a:glow rad="139700">
              <a:srgbClr val="66FFFF">
                <a:alpha val="40000"/>
              </a:srgbClr>
            </a:glow>
          </a:effectLst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C236D67-875C-6987-077B-A37291A8B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0526" y="1595106"/>
            <a:ext cx="1149808" cy="1145227"/>
          </a:xfrm>
          <a:prstGeom prst="rect">
            <a:avLst/>
          </a:prstGeom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5E65DFC-539B-9E4A-5B7A-3FB88C720089}"/>
              </a:ext>
            </a:extLst>
          </p:cNvPr>
          <p:cNvSpPr txBox="1">
            <a:spLocks/>
          </p:cNvSpPr>
          <p:nvPr/>
        </p:nvSpPr>
        <p:spPr>
          <a:xfrm>
            <a:off x="2045962" y="2841483"/>
            <a:ext cx="384921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/>
              <a:t>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663E26-2CC4-4BA2-67D8-17B09E7FD838}"/>
              </a:ext>
            </a:extLst>
          </p:cNvPr>
          <p:cNvSpPr txBox="1">
            <a:spLocks/>
          </p:cNvSpPr>
          <p:nvPr/>
        </p:nvSpPr>
        <p:spPr>
          <a:xfrm>
            <a:off x="3803732" y="2830865"/>
            <a:ext cx="384921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/>
              <a:t>B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A043DB-81C5-AFAF-58C6-6E77BE17A08B}"/>
              </a:ext>
            </a:extLst>
          </p:cNvPr>
          <p:cNvSpPr txBox="1">
            <a:spLocks/>
          </p:cNvSpPr>
          <p:nvPr/>
        </p:nvSpPr>
        <p:spPr>
          <a:xfrm>
            <a:off x="599885" y="2841483"/>
            <a:ext cx="384921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/>
              <a:t>C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29CF53-8907-AFB8-8D1F-1F65695E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542" y="33825"/>
            <a:ext cx="8634916" cy="632779"/>
          </a:xfrm>
        </p:spPr>
        <p:txBody>
          <a:bodyPr>
            <a:normAutofit/>
          </a:bodyPr>
          <a:lstStyle/>
          <a:p>
            <a:r>
              <a:rPr lang="en-CA" dirty="0">
                <a:ea typeface="+mj-lt"/>
                <a:cs typeface="+mj-lt"/>
              </a:rPr>
              <a:t>3-state Mixing Calculations: Setup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05283D-81D1-FB43-B411-6A53AAC01548}"/>
                  </a:ext>
                </a:extLst>
              </p:cNvPr>
              <p:cNvSpPr txBox="1"/>
              <p:nvPr/>
            </p:nvSpPr>
            <p:spPr>
              <a:xfrm>
                <a:off x="6364841" y="796317"/>
                <a:ext cx="2817374" cy="11354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𝑎𝑐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𝑎𝑏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𝑏𝑐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𝑎𝑐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𝑏𝑐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05283D-81D1-FB43-B411-6A53AAC01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841" y="796317"/>
                <a:ext cx="2817374" cy="113543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937E2F-9D47-3DCB-A3D5-D5082B60442B}"/>
                  </a:ext>
                </a:extLst>
              </p:cNvPr>
              <p:cNvSpPr txBox="1"/>
              <p:nvPr/>
            </p:nvSpPr>
            <p:spPr>
              <a:xfrm>
                <a:off x="6103000" y="4606394"/>
                <a:ext cx="3259095" cy="12471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sz="20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937E2F-9D47-3DCB-A3D5-D5082B604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000" y="4606394"/>
                <a:ext cx="3259095" cy="12471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4EBBEC-6277-591C-EE4C-5440091EBF0B}"/>
                  </a:ext>
                </a:extLst>
              </p:cNvPr>
              <p:cNvSpPr txBox="1"/>
              <p:nvPr/>
            </p:nvSpPr>
            <p:spPr>
              <a:xfrm>
                <a:off x="6298189" y="2241751"/>
                <a:ext cx="4088106" cy="112992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m:rPr>
                              <m:nor/>
                            </m:rPr>
                            <a:rPr lang="en-GB" i="0" smtClean="0"/>
                            <m:t>†</m:t>
                          </m:r>
                        </m:sup>
                      </m:sSup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4EBBEC-6277-591C-EE4C-5440091EB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8189" y="2241751"/>
                <a:ext cx="4088106" cy="112992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4076E49-C9C3-8A9E-0A0B-94C8EDB4BFC2}"/>
                  </a:ext>
                </a:extLst>
              </p:cNvPr>
              <p:cNvSpPr txBox="1"/>
              <p:nvPr/>
            </p:nvSpPr>
            <p:spPr>
              <a:xfrm>
                <a:off x="9285777" y="959631"/>
                <a:ext cx="2791923" cy="6686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= unperturbed energies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dirty="0"/>
                  <a:t> = mixing strength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4076E49-C9C3-8A9E-0A0B-94C8EDB4B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5777" y="959631"/>
                <a:ext cx="2791923" cy="668645"/>
              </a:xfrm>
              <a:prstGeom prst="rect">
                <a:avLst/>
              </a:prstGeom>
              <a:blipFill>
                <a:blip r:embed="rId15"/>
                <a:stretch>
                  <a:fillRect t="-4545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9FA357-C25E-FC0B-A0EA-E6BC531B4726}"/>
                  </a:ext>
                </a:extLst>
              </p:cNvPr>
              <p:cNvSpPr txBox="1"/>
              <p:nvPr/>
            </p:nvSpPr>
            <p:spPr>
              <a:xfrm>
                <a:off x="6208754" y="3510769"/>
                <a:ext cx="2479533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/>
                  <a:t> = observed energies (after mixing) (Eigenvalues)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9FA357-C25E-FC0B-A0EA-E6BC531B4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754" y="3510769"/>
                <a:ext cx="2479533" cy="923330"/>
              </a:xfrm>
              <a:prstGeom prst="rect">
                <a:avLst/>
              </a:prstGeom>
              <a:blipFill>
                <a:blip r:embed="rId16"/>
                <a:stretch>
                  <a:fillRect l="-1966" t="-3974" r="-3686" b="-99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334127-35F4-0CA7-5AE0-29BE10791A17}"/>
                  </a:ext>
                </a:extLst>
              </p:cNvPr>
              <p:cNvSpPr txBox="1"/>
              <p:nvPr/>
            </p:nvSpPr>
            <p:spPr>
              <a:xfrm>
                <a:off x="7101076" y="6044304"/>
                <a:ext cx="650050" cy="49295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el-G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el-G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l-GR" i="0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nor/>
                                    </m:rPr>
                                    <a:rPr lang="el-GR" i="0">
                                      <a:solidFill>
                                        <a:srgbClr val="FF0000"/>
                                      </a:solidFill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334127-35F4-0CA7-5AE0-29BE10791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076" y="6044304"/>
                <a:ext cx="650050" cy="49295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>
            <a:extLst>
              <a:ext uri="{FF2B5EF4-FFF2-40B4-BE49-F238E27FC236}">
                <a16:creationId xmlns:a16="http://schemas.microsoft.com/office/drawing/2014/main" id="{120F360B-609C-F1E2-7E1F-832FD9134F6B}"/>
              </a:ext>
            </a:extLst>
          </p:cNvPr>
          <p:cNvSpPr/>
          <p:nvPr/>
        </p:nvSpPr>
        <p:spPr>
          <a:xfrm>
            <a:off x="7067948" y="4505558"/>
            <a:ext cx="707587" cy="1437910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BA1B0F-D294-F76A-93CA-97D1CFF17FE8}"/>
                  </a:ext>
                </a:extLst>
              </p:cNvPr>
              <p:cNvSpPr txBox="1"/>
              <p:nvPr/>
            </p:nvSpPr>
            <p:spPr>
              <a:xfrm>
                <a:off x="7814761" y="6044304"/>
                <a:ext cx="650050" cy="49295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el-G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el-G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l-GR" i="0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nor/>
                                    </m:rPr>
                                    <a:rPr lang="el-GR" i="0">
                                      <a:solidFill>
                                        <a:srgbClr val="FF0000"/>
                                      </a:solidFill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0BA1B0F-D294-F76A-93CA-97D1CFF17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4761" y="6044304"/>
                <a:ext cx="650050" cy="49295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>
            <a:extLst>
              <a:ext uri="{FF2B5EF4-FFF2-40B4-BE49-F238E27FC236}">
                <a16:creationId xmlns:a16="http://schemas.microsoft.com/office/drawing/2014/main" id="{8C4211D8-8B82-3432-03DD-BB8964D4A9C0}"/>
              </a:ext>
            </a:extLst>
          </p:cNvPr>
          <p:cNvSpPr/>
          <p:nvPr/>
        </p:nvSpPr>
        <p:spPr>
          <a:xfrm>
            <a:off x="7781633" y="4505558"/>
            <a:ext cx="707587" cy="1437910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AEC708-7D16-5000-D1BB-859C478EE3B6}"/>
                  </a:ext>
                </a:extLst>
              </p:cNvPr>
              <p:cNvSpPr txBox="1"/>
              <p:nvPr/>
            </p:nvSpPr>
            <p:spPr>
              <a:xfrm>
                <a:off x="8498924" y="6044304"/>
                <a:ext cx="650050" cy="49295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"/>
                          <m:endChr m:val="⟩"/>
                          <m:ctrlPr>
                            <a:rPr lang="el-G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"/>
                              <m:ctrlPr>
                                <a:rPr lang="el-G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l-GR" i="0">
                                      <a:solidFill>
                                        <a:srgbClr val="FF0000"/>
                                      </a:solidFill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nor/>
                                    </m:rPr>
                                    <a:rPr lang="el-GR" i="0">
                                      <a:solidFill>
                                        <a:srgbClr val="FF0000"/>
                                      </a:solidFill>
                                    </a:rPr>
                                    <m:t>Ψ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GB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AEC708-7D16-5000-D1BB-859C478EE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924" y="6044304"/>
                <a:ext cx="650050" cy="49295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7113A660-5DA5-6141-56D5-758224AD1AD9}"/>
              </a:ext>
            </a:extLst>
          </p:cNvPr>
          <p:cNvSpPr/>
          <p:nvPr/>
        </p:nvSpPr>
        <p:spPr>
          <a:xfrm>
            <a:off x="8465796" y="4505558"/>
            <a:ext cx="707587" cy="1437910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AC4D20-9B21-A8AF-4D48-BD6014FB8DCA}"/>
              </a:ext>
            </a:extLst>
          </p:cNvPr>
          <p:cNvSpPr txBox="1"/>
          <p:nvPr/>
        </p:nvSpPr>
        <p:spPr>
          <a:xfrm>
            <a:off x="9494858" y="4922810"/>
            <a:ext cx="2162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mixing amplitudes</a:t>
            </a:r>
          </a:p>
          <a:p>
            <a:r>
              <a:rPr lang="en-GB"/>
              <a:t>(Eigenvectors)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86E7F3-9D77-E56F-C3D3-0D1092675CC4}"/>
                  </a:ext>
                </a:extLst>
              </p:cNvPr>
              <p:cNvSpPr txBox="1"/>
              <p:nvPr/>
            </p:nvSpPr>
            <p:spPr>
              <a:xfrm>
                <a:off x="694818" y="731862"/>
                <a:ext cx="3105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sz="280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286E7F3-9D77-E56F-C3D3-0D1092675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18" y="731862"/>
                <a:ext cx="310506" cy="430887"/>
              </a:xfrm>
              <a:prstGeom prst="rect">
                <a:avLst/>
              </a:prstGeom>
              <a:blipFill>
                <a:blip r:embed="rId20"/>
                <a:stretch>
                  <a:fillRect r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2B99546-D380-0DEE-E827-BCB2E64FC761}"/>
                  </a:ext>
                </a:extLst>
              </p:cNvPr>
              <p:cNvSpPr txBox="1"/>
              <p:nvPr/>
            </p:nvSpPr>
            <p:spPr>
              <a:xfrm>
                <a:off x="2184525" y="725972"/>
                <a:ext cx="3105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GB" sz="280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2B99546-D380-0DEE-E827-BCB2E64FC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525" y="725972"/>
                <a:ext cx="310506" cy="430887"/>
              </a:xfrm>
              <a:prstGeom prst="rect">
                <a:avLst/>
              </a:prstGeom>
              <a:blipFill>
                <a:blip r:embed="rId21"/>
                <a:stretch>
                  <a:fillRect r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3C096BB-7EBB-C9A9-FEB0-54B4C9358EB7}"/>
                  </a:ext>
                </a:extLst>
              </p:cNvPr>
              <p:cNvSpPr txBox="1"/>
              <p:nvPr/>
            </p:nvSpPr>
            <p:spPr>
              <a:xfrm>
                <a:off x="3923887" y="725972"/>
                <a:ext cx="3105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GB" sz="280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3C096BB-7EBB-C9A9-FEB0-54B4C9358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887" y="725972"/>
                <a:ext cx="310506" cy="430887"/>
              </a:xfrm>
              <a:prstGeom prst="rect">
                <a:avLst/>
              </a:prstGeom>
              <a:blipFill>
                <a:blip r:embed="rId22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A968CD1-5B19-1258-69B3-274D6741B329}"/>
                  </a:ext>
                </a:extLst>
              </p:cNvPr>
              <p:cNvSpPr txBox="1"/>
              <p:nvPr/>
            </p:nvSpPr>
            <p:spPr>
              <a:xfrm>
                <a:off x="951070" y="3160878"/>
                <a:ext cx="391390" cy="450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=2)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A968CD1-5B19-1258-69B3-274D6741B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070" y="3160878"/>
                <a:ext cx="391390" cy="450764"/>
              </a:xfrm>
              <a:prstGeom prst="rect">
                <a:avLst/>
              </a:prstGeom>
              <a:blipFill>
                <a:blip r:embed="rId23"/>
                <a:stretch>
                  <a:fillRect r="-95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2970DAA-06C6-FB3D-9CC1-017A125B583F}"/>
                  </a:ext>
                </a:extLst>
              </p:cNvPr>
              <p:cNvSpPr txBox="1"/>
              <p:nvPr/>
            </p:nvSpPr>
            <p:spPr>
              <a:xfrm>
                <a:off x="1957790" y="4729334"/>
                <a:ext cx="734803" cy="450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=0)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2970DAA-06C6-FB3D-9CC1-017A125B5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790" y="4729334"/>
                <a:ext cx="734803" cy="450764"/>
              </a:xfrm>
              <a:prstGeom prst="rect">
                <a:avLst/>
              </a:prstGeom>
              <a:blipFill>
                <a:blip r:embed="rId24"/>
                <a:stretch>
                  <a:fillRect r="-3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B02AD2-AF88-D6C6-B51D-6B92884ED441}"/>
                  </a:ext>
                </a:extLst>
              </p:cNvPr>
              <p:cNvSpPr txBox="1"/>
              <p:nvPr/>
            </p:nvSpPr>
            <p:spPr>
              <a:xfrm>
                <a:off x="1957790" y="4051721"/>
                <a:ext cx="734803" cy="450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=2)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B02AD2-AF88-D6C6-B51D-6B92884ED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790" y="4051721"/>
                <a:ext cx="734803" cy="450764"/>
              </a:xfrm>
              <a:prstGeom prst="rect">
                <a:avLst/>
              </a:prstGeom>
              <a:blipFill>
                <a:blip r:embed="rId25"/>
                <a:stretch>
                  <a:fillRect r="-3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F145C50-49D3-6128-D398-2163E64CEEC6}"/>
                  </a:ext>
                </a:extLst>
              </p:cNvPr>
              <p:cNvSpPr txBox="1"/>
              <p:nvPr/>
            </p:nvSpPr>
            <p:spPr>
              <a:xfrm>
                <a:off x="4813648" y="3786796"/>
                <a:ext cx="734803" cy="450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=0)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F145C50-49D3-6128-D398-2163E64CE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3648" y="3786796"/>
                <a:ext cx="734803" cy="450764"/>
              </a:xfrm>
              <a:prstGeom prst="rect">
                <a:avLst/>
              </a:prstGeom>
              <a:blipFill>
                <a:blip r:embed="rId26"/>
                <a:stretch>
                  <a:fillRect r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4EB97E-EBB9-064C-C882-FE8473E58141}"/>
                  </a:ext>
                </a:extLst>
              </p:cNvPr>
              <p:cNvSpPr txBox="1"/>
              <p:nvPr/>
            </p:nvSpPr>
            <p:spPr>
              <a:xfrm>
                <a:off x="4447601" y="3421015"/>
                <a:ext cx="734803" cy="450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=2)</m:t>
                          </m:r>
                        </m:sup>
                      </m:sSubSup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4EB97E-EBB9-064C-C882-FE8473E58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601" y="3421015"/>
                <a:ext cx="734803" cy="450764"/>
              </a:xfrm>
              <a:prstGeom prst="rect">
                <a:avLst/>
              </a:prstGeom>
              <a:blipFill>
                <a:blip r:embed="rId27"/>
                <a:stretch>
                  <a:fillRect r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A436CED-3415-4689-CFCB-5E9D2658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C8535DE-ABBB-00F4-1C3E-C90EC3A0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14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D29CF53-8907-AFB8-8D1F-1F65695E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785" y="-157437"/>
            <a:ext cx="6172430" cy="824042"/>
          </a:xfrm>
        </p:spPr>
        <p:txBody>
          <a:bodyPr>
            <a:normAutofit/>
          </a:bodyPr>
          <a:lstStyle/>
          <a:p>
            <a:r>
              <a:rPr lang="en-CA">
                <a:ea typeface="+mj-lt"/>
                <a:cs typeface="+mj-lt"/>
              </a:rPr>
              <a:t>3-Level Mixing Calculations</a:t>
            </a:r>
            <a:endParaRPr lang="en-US"/>
          </a:p>
        </p:txBody>
      </p:sp>
      <p:pic>
        <p:nvPicPr>
          <p:cNvPr id="3" name="Picture 2" descr="A graph of a reaction">
            <a:extLst>
              <a:ext uri="{FF2B5EF4-FFF2-40B4-BE49-F238E27FC236}">
                <a16:creationId xmlns:a16="http://schemas.microsoft.com/office/drawing/2014/main" id="{6D20EA86-F927-380D-3668-18FB94493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584" y="896036"/>
            <a:ext cx="7314095" cy="59619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F931D0-6794-54F5-5C7F-489BEDA4AA41}"/>
              </a:ext>
            </a:extLst>
          </p:cNvPr>
          <p:cNvSpPr/>
          <p:nvPr/>
        </p:nvSpPr>
        <p:spPr>
          <a:xfrm>
            <a:off x="6204155" y="873769"/>
            <a:ext cx="4967030" cy="33855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E. R. Flynn, et. al, </a:t>
            </a:r>
            <a:r>
              <a:rPr lang="en-GB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. Phys. A </a:t>
            </a:r>
            <a:r>
              <a:rPr lang="en-GB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218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, 285-306 (1974)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1B2522-3EB6-90DB-7D63-9B05DF94E53F}"/>
              </a:ext>
            </a:extLst>
          </p:cNvPr>
          <p:cNvGrpSpPr/>
          <p:nvPr/>
        </p:nvGrpSpPr>
        <p:grpSpPr>
          <a:xfrm>
            <a:off x="148845" y="3372508"/>
            <a:ext cx="4869455" cy="3332602"/>
            <a:chOff x="148845" y="3372508"/>
            <a:chExt cx="4869455" cy="333260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2924B00-CE10-02A1-8ED4-37F3BC9FA844}"/>
                </a:ext>
              </a:extLst>
            </p:cNvPr>
            <p:cNvSpPr/>
            <p:nvPr/>
          </p:nvSpPr>
          <p:spPr>
            <a:xfrm>
              <a:off x="1463894" y="386100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68E19A9-E4ED-6CC4-F75C-FCB35528E26A}"/>
                </a:ext>
              </a:extLst>
            </p:cNvPr>
            <p:cNvSpPr/>
            <p:nvPr/>
          </p:nvSpPr>
          <p:spPr>
            <a:xfrm>
              <a:off x="1505330" y="450480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44AA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93157E-E60B-036C-C335-3CDBB2DE07C1}"/>
                </a:ext>
              </a:extLst>
            </p:cNvPr>
            <p:cNvSpPr/>
            <p:nvPr/>
          </p:nvSpPr>
          <p:spPr>
            <a:xfrm>
              <a:off x="1050282" y="514921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44AA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589971E-FB55-DB3F-3ACA-2550FFAAFE87}"/>
                </a:ext>
              </a:extLst>
            </p:cNvPr>
            <p:cNvSpPr/>
            <p:nvPr/>
          </p:nvSpPr>
          <p:spPr>
            <a:xfrm flipV="1">
              <a:off x="3359631" y="408584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3473E33-1ADF-D1B1-D927-726E48B3A93A}"/>
                </a:ext>
              </a:extLst>
            </p:cNvPr>
            <p:cNvSpPr/>
            <p:nvPr/>
          </p:nvSpPr>
          <p:spPr>
            <a:xfrm>
              <a:off x="1501086" y="450451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A7A514B-B3E8-6BAB-04A6-B8960D26EC87}"/>
                </a:ext>
              </a:extLst>
            </p:cNvPr>
            <p:cNvSpPr/>
            <p:nvPr/>
          </p:nvSpPr>
          <p:spPr>
            <a:xfrm>
              <a:off x="3833601" y="386156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498E565-B10A-6AED-56F1-6E90E45839AE}"/>
                </a:ext>
              </a:extLst>
            </p:cNvPr>
            <p:cNvSpPr/>
            <p:nvPr/>
          </p:nvSpPr>
          <p:spPr>
            <a:xfrm>
              <a:off x="1818534" y="451025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44AA00"/>
            </a:solidFill>
            <a:ln w="1527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7CD4E7B-FFC0-87CD-A949-1EB211CC5C45}"/>
                </a:ext>
              </a:extLst>
            </p:cNvPr>
            <p:cNvSpPr/>
            <p:nvPr/>
          </p:nvSpPr>
          <p:spPr>
            <a:xfrm>
              <a:off x="3717849" y="413766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71824C-5DCE-F12E-69BD-631B04F5EE7D}"/>
                </a:ext>
              </a:extLst>
            </p:cNvPr>
            <p:cNvSpPr/>
            <p:nvPr/>
          </p:nvSpPr>
          <p:spPr>
            <a:xfrm>
              <a:off x="4045868" y="386984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BA3463F-8C79-0C2E-9073-E03CC1AA9605}"/>
                </a:ext>
              </a:extLst>
            </p:cNvPr>
            <p:cNvSpPr/>
            <p:nvPr/>
          </p:nvSpPr>
          <p:spPr>
            <a:xfrm>
              <a:off x="4077373" y="386719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6651FDA-31FB-F564-95AD-5D67F177ABE7}"/>
                </a:ext>
              </a:extLst>
            </p:cNvPr>
            <p:cNvSpPr/>
            <p:nvPr/>
          </p:nvSpPr>
          <p:spPr>
            <a:xfrm>
              <a:off x="1385321" y="359840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4882F83-ECDF-DC23-68FD-8F860407320B}"/>
                </a:ext>
              </a:extLst>
            </p:cNvPr>
            <p:cNvSpPr/>
            <p:nvPr/>
          </p:nvSpPr>
          <p:spPr>
            <a:xfrm>
              <a:off x="1450082" y="515456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E4C7DE4-EF39-36EA-1FAB-433DD33F2ED0}"/>
                </a:ext>
              </a:extLst>
            </p:cNvPr>
            <p:cNvSpPr/>
            <p:nvPr/>
          </p:nvSpPr>
          <p:spPr>
            <a:xfrm>
              <a:off x="3835300" y="413200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EBD73A0-49D6-CE66-0887-5976C45DE3F0}"/>
                </a:ext>
              </a:extLst>
            </p:cNvPr>
            <p:cNvSpPr/>
            <p:nvPr/>
          </p:nvSpPr>
          <p:spPr>
            <a:xfrm>
              <a:off x="1505534" y="514890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5178632-EA92-006B-E01E-ED1C0021B5CA}"/>
                </a:ext>
              </a:extLst>
            </p:cNvPr>
            <p:cNvSpPr/>
            <p:nvPr/>
          </p:nvSpPr>
          <p:spPr>
            <a:xfrm>
              <a:off x="623474" y="359842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CDFB80-C5F8-0D13-5612-203DB1F6CD6E}"/>
                </a:ext>
              </a:extLst>
            </p:cNvPr>
            <p:cNvSpPr/>
            <p:nvPr/>
          </p:nvSpPr>
          <p:spPr>
            <a:xfrm>
              <a:off x="938713" y="451023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44AA00"/>
            </a:solidFill>
            <a:ln w="1527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E69906-99B6-AED1-BBBA-8EAB79F62D4E}"/>
                </a:ext>
              </a:extLst>
            </p:cNvPr>
            <p:cNvSpPr/>
            <p:nvPr/>
          </p:nvSpPr>
          <p:spPr>
            <a:xfrm>
              <a:off x="1176207" y="359842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2400BD8-6361-1266-2D2A-C66501E535D7}"/>
                </a:ext>
              </a:extLst>
            </p:cNvPr>
            <p:cNvSpPr/>
            <p:nvPr/>
          </p:nvSpPr>
          <p:spPr>
            <a:xfrm>
              <a:off x="548178" y="359842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AA6B911-CA32-3D9B-2F4D-D20E46092173}"/>
                </a:ext>
              </a:extLst>
            </p:cNvPr>
            <p:cNvSpPr/>
            <p:nvPr/>
          </p:nvSpPr>
          <p:spPr>
            <a:xfrm>
              <a:off x="3085220" y="386720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E93461C-0E09-753B-7E69-7CBD63997FDD}"/>
                </a:ext>
              </a:extLst>
            </p:cNvPr>
            <p:cNvSpPr/>
            <p:nvPr/>
          </p:nvSpPr>
          <p:spPr>
            <a:xfrm>
              <a:off x="3376757" y="386719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F35B8CD-A926-CCA5-185A-F9A6209B62AA}"/>
                </a:ext>
              </a:extLst>
            </p:cNvPr>
            <p:cNvSpPr/>
            <p:nvPr/>
          </p:nvSpPr>
          <p:spPr>
            <a:xfrm>
              <a:off x="2835231" y="386719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B59B8F8-C74A-8562-88C6-5EA155A64F09}"/>
                </a:ext>
              </a:extLst>
            </p:cNvPr>
            <p:cNvSpPr/>
            <p:nvPr/>
          </p:nvSpPr>
          <p:spPr>
            <a:xfrm>
              <a:off x="3245776" y="413768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9C00984-96A4-394B-6BDA-3317FCC357C6}"/>
                </a:ext>
              </a:extLst>
            </p:cNvPr>
            <p:cNvSpPr/>
            <p:nvPr/>
          </p:nvSpPr>
          <p:spPr>
            <a:xfrm>
              <a:off x="3160831" y="414031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C9689B6-47A9-3083-8913-1AF96487781C}"/>
                </a:ext>
              </a:extLst>
            </p:cNvPr>
            <p:cNvSpPr/>
            <p:nvPr/>
          </p:nvSpPr>
          <p:spPr>
            <a:xfrm>
              <a:off x="295220" y="664135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30D2700-10E1-2B30-2EFC-322BE71D1350}"/>
                </a:ext>
              </a:extLst>
            </p:cNvPr>
            <p:cNvSpPr/>
            <p:nvPr/>
          </p:nvSpPr>
          <p:spPr>
            <a:xfrm>
              <a:off x="297944" y="359320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1AB5602-126E-C264-5501-82A039C1DE57}"/>
                </a:ext>
              </a:extLst>
            </p:cNvPr>
            <p:cNvSpPr/>
            <p:nvPr/>
          </p:nvSpPr>
          <p:spPr>
            <a:xfrm>
              <a:off x="298166" y="664723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6528C10-6470-5FAD-A0F8-9A27D0C211F3}"/>
                </a:ext>
              </a:extLst>
            </p:cNvPr>
            <p:cNvSpPr/>
            <p:nvPr/>
          </p:nvSpPr>
          <p:spPr>
            <a:xfrm>
              <a:off x="2900539" y="3372508"/>
              <a:ext cx="54623" cy="54500"/>
            </a:xfrm>
            <a:custGeom>
              <a:avLst/>
              <a:gdLst>
                <a:gd name="connsiteX0" fmla="*/ 10908 w 0"/>
                <a:gd name="connsiteY0" fmla="*/ 10849 h 0"/>
                <a:gd name="connsiteX1" fmla="*/ 10873 w 0"/>
                <a:gd name="connsiteY1" fmla="*/ 10883 h 0"/>
                <a:gd name="connsiteX2" fmla="*/ 10839 w 0"/>
                <a:gd name="connsiteY2" fmla="*/ 10849 h 0"/>
                <a:gd name="connsiteX3" fmla="*/ 10873 w 0"/>
                <a:gd name="connsiteY3" fmla="*/ 10815 h 0"/>
                <a:gd name="connsiteX4" fmla="*/ 10908 w 0"/>
                <a:gd name="connsiteY4" fmla="*/ 1084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908" y="10849"/>
                  </a:moveTo>
                  <a:cubicBezTo>
                    <a:pt x="10908" y="10868"/>
                    <a:pt x="10892" y="10883"/>
                    <a:pt x="10873" y="10883"/>
                  </a:cubicBezTo>
                  <a:cubicBezTo>
                    <a:pt x="10855" y="10883"/>
                    <a:pt x="10839" y="10868"/>
                    <a:pt x="10839" y="10849"/>
                  </a:cubicBezTo>
                  <a:cubicBezTo>
                    <a:pt x="10839" y="10830"/>
                    <a:pt x="10855" y="10815"/>
                    <a:pt x="10873" y="10815"/>
                  </a:cubicBezTo>
                  <a:cubicBezTo>
                    <a:pt x="10892" y="10815"/>
                    <a:pt x="10908" y="10830"/>
                    <a:pt x="10908" y="10849"/>
                  </a:cubicBezTo>
                  <a:close/>
                </a:path>
              </a:pathLst>
            </a:custGeom>
            <a:solidFill>
              <a:srgbClr val="FF0000"/>
            </a:solidFill>
            <a:ln w="252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E0ECF5D-E45F-891D-BB95-D0340014D643}"/>
                </a:ext>
              </a:extLst>
            </p:cNvPr>
            <p:cNvSpPr txBox="1"/>
            <p:nvPr/>
          </p:nvSpPr>
          <p:spPr>
            <a:xfrm>
              <a:off x="1787444" y="422019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1223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255196F-28CA-9C9F-80D6-D17C1241906F}"/>
                </a:ext>
              </a:extLst>
            </p:cNvPr>
            <p:cNvSpPr txBox="1"/>
            <p:nvPr/>
          </p:nvSpPr>
          <p:spPr>
            <a:xfrm>
              <a:off x="1787444" y="485454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854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624A592-B91E-352D-EDCF-047B78E5D603}"/>
                </a:ext>
              </a:extLst>
            </p:cNvPr>
            <p:cNvSpPr txBox="1"/>
            <p:nvPr/>
          </p:nvSpPr>
          <p:spPr>
            <a:xfrm>
              <a:off x="537053" y="3565701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1745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1F08BBB-DFFA-FABF-E97B-687D82E90560}"/>
                </a:ext>
              </a:extLst>
            </p:cNvPr>
            <p:cNvSpPr txBox="1"/>
            <p:nvPr/>
          </p:nvSpPr>
          <p:spPr>
            <a:xfrm>
              <a:off x="277219" y="6366556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CF4BF00-1A7E-FFC7-8729-5152F3C02D51}"/>
                </a:ext>
              </a:extLst>
            </p:cNvPr>
            <p:cNvSpPr txBox="1"/>
            <p:nvPr/>
          </p:nvSpPr>
          <p:spPr>
            <a:xfrm>
              <a:off x="4310713" y="3844429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1436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5C48BC3-F0CE-6681-5873-6E7E01F0D47D}"/>
                </a:ext>
              </a:extLst>
            </p:cNvPr>
            <p:cNvSpPr txBox="1"/>
            <p:nvPr/>
          </p:nvSpPr>
          <p:spPr>
            <a:xfrm>
              <a:off x="4310713" y="356960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1591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7E05491-4BB4-E4F0-E314-FD73C169B0D9}"/>
                    </a:ext>
                  </a:extLst>
                </p:cNvPr>
                <p:cNvSpPr/>
                <p:nvPr/>
              </p:nvSpPr>
              <p:spPr>
                <a:xfrm>
                  <a:off x="148845" y="358674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17E05491-4BB4-E4F0-E314-FD73C169B0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45" y="3586741"/>
                  <a:ext cx="304142" cy="400110"/>
                </a:xfrm>
                <a:prstGeom prst="rect">
                  <a:avLst/>
                </a:prstGeom>
                <a:blipFill>
                  <a:blip r:embed="rId4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20599A60-0ED2-B300-8406-435B99381DC9}"/>
                    </a:ext>
                  </a:extLst>
                </p:cNvPr>
                <p:cNvSpPr/>
                <p:nvPr/>
              </p:nvSpPr>
              <p:spPr>
                <a:xfrm>
                  <a:off x="148845" y="627571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20599A60-0ED2-B300-8406-435B99381D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45" y="6275712"/>
                  <a:ext cx="304142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4A49FFD0-2A0C-8244-CD7C-0A2C0EEC32BF}"/>
                    </a:ext>
                  </a:extLst>
                </p:cNvPr>
                <p:cNvSpPr/>
                <p:nvPr/>
              </p:nvSpPr>
              <p:spPr>
                <a:xfrm>
                  <a:off x="1427591" y="479967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4A49FFD0-2A0C-8244-CD7C-0A2C0EEC32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7591" y="4799677"/>
                  <a:ext cx="304142" cy="400110"/>
                </a:xfrm>
                <a:prstGeom prst="rect">
                  <a:avLst/>
                </a:prstGeom>
                <a:blipFill>
                  <a:blip r:embed="rId6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EFE8BB9B-2000-F2A9-0293-5701A722F8A9}"/>
                    </a:ext>
                  </a:extLst>
                </p:cNvPr>
                <p:cNvSpPr/>
                <p:nvPr/>
              </p:nvSpPr>
              <p:spPr>
                <a:xfrm>
                  <a:off x="1427591" y="412774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EFE8BB9B-2000-F2A9-0293-5701A722F8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7591" y="4127748"/>
                  <a:ext cx="304142" cy="400110"/>
                </a:xfrm>
                <a:prstGeom prst="rect">
                  <a:avLst/>
                </a:prstGeom>
                <a:blipFill>
                  <a:blip r:embed="rId7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E38CDAA8-312C-82C1-39DD-EDB6E8672141}"/>
                    </a:ext>
                  </a:extLst>
                </p:cNvPr>
                <p:cNvSpPr/>
                <p:nvPr/>
              </p:nvSpPr>
              <p:spPr>
                <a:xfrm>
                  <a:off x="3516853" y="3495380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E38CDAA8-312C-82C1-39DD-EDB6E86721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6853" y="3495380"/>
                  <a:ext cx="304142" cy="400110"/>
                </a:xfrm>
                <a:prstGeom prst="rect">
                  <a:avLst/>
                </a:prstGeom>
                <a:blipFill>
                  <a:blip r:embed="rId8"/>
                  <a:stretch>
                    <a:fillRect r="-38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75CA73A7-C6D4-468E-C914-9DAD3BB7DB9F}"/>
                    </a:ext>
                  </a:extLst>
                </p:cNvPr>
                <p:cNvSpPr/>
                <p:nvPr/>
              </p:nvSpPr>
              <p:spPr>
                <a:xfrm>
                  <a:off x="3516853" y="3788783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75CA73A7-C6D4-468E-C914-9DAD3BB7DB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6853" y="3788783"/>
                  <a:ext cx="304142" cy="400110"/>
                </a:xfrm>
                <a:prstGeom prst="rect">
                  <a:avLst/>
                </a:prstGeom>
                <a:blipFill>
                  <a:blip r:embed="rId9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FC1CD23F-AD8D-CFEC-E5B4-23AB421FBAFD}"/>
                  </a:ext>
                </a:extLst>
              </p:cNvPr>
              <p:cNvSpPr txBox="1"/>
              <p:nvPr/>
            </p:nvSpPr>
            <p:spPr>
              <a:xfrm>
                <a:off x="420469" y="1053074"/>
                <a:ext cx="3250057" cy="17235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800" b="1" spc="-150" dirty="0">
                    <a:solidFill>
                      <a:srgbClr val="0000FF"/>
                    </a:solidFill>
                  </a:rPr>
                  <a:t>6</a:t>
                </a:r>
                <a:r>
                  <a:rPr lang="en-GB" sz="2800" b="1" spc="-150" dirty="0">
                    <a:solidFill>
                      <a:srgbClr val="FF6600"/>
                    </a:solidFill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𝑙𝑒𝑣𝑒𝑙</m:t>
                        </m:r>
                      </m:sub>
                    </m:sSub>
                  </m:oMath>
                </a14:m>
                <a:endParaRPr lang="en-GB" sz="2800" b="1" spc="-150" dirty="0">
                  <a:solidFill>
                    <a:srgbClr val="FF66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800" b="1" spc="-150" dirty="0">
                    <a:solidFill>
                      <a:srgbClr val="0000FF"/>
                    </a:solidFill>
                  </a:rPr>
                  <a:t>10</a:t>
                </a:r>
                <a:r>
                  <a:rPr lang="en-GB" sz="2800" b="0" spc="-150" dirty="0">
                    <a:solidFill>
                      <a:schemeClr val="tx1">
                        <a:lumMod val="8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CA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CA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CA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800" b="0" i="0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W</m:t>
                    </m:r>
                    <m:r>
                      <a:rPr lang="en-CA" sz="2800" b="0" i="0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CA" sz="2800" b="0" i="0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u</m:t>
                    </m:r>
                    <m:r>
                      <a:rPr lang="en-CA" sz="2800" b="0" i="0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800" b="0" spc="-150" dirty="0">
                  <a:solidFill>
                    <a:schemeClr val="tx1">
                      <a:lumMod val="85000"/>
                    </a:schemeClr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b="1" spc="-150" dirty="0">
                    <a:solidFill>
                      <a:srgbClr val="0000FF"/>
                    </a:solidFill>
                  </a:rPr>
                  <a:t>2 </a:t>
                </a:r>
                <a:r>
                  <a:rPr lang="en-CA" sz="2800" b="0" spc="-150" dirty="0">
                    <a:solidFill>
                      <a:schemeClr val="tx1">
                        <a:lumMod val="85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p>
                        <m:r>
                          <a:rPr lang="en-CA" sz="2800" b="0" i="1" spc="-150" smtClean="0">
                            <a:solidFill>
                              <a:schemeClr val="tx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CA" sz="2800" b="0" i="0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CA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800" spc="-150" dirty="0">
                  <a:solidFill>
                    <a:schemeClr val="tx1">
                      <a:lumMod val="85000"/>
                    </a:schemeClr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GB" sz="2800" b="1" spc="-150" dirty="0">
                    <a:solidFill>
                      <a:srgbClr val="0000FF"/>
                    </a:solidFill>
                  </a:rPr>
                  <a:t>3</a:t>
                </a:r>
                <a:r>
                  <a:rPr lang="en-GB" sz="2800" b="1" spc="-150" dirty="0">
                    <a:solidFill>
                      <a:srgbClr val="FF6600"/>
                    </a:solidFill>
                  </a:rPr>
                  <a:t> </a:t>
                </a:r>
                <a:r>
                  <a:rPr lang="en-GB" sz="2800" spc="-150" dirty="0">
                    <a:solidFill>
                      <a:srgbClr val="FF6600"/>
                    </a:solidFill>
                  </a:rPr>
                  <a:t>  </a:t>
                </a:r>
                <a:r>
                  <a:rPr lang="en-GB" sz="2800" spc="-150" dirty="0">
                    <a:solidFill>
                      <a:schemeClr val="tx1">
                        <a:lumMod val="8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CA" sz="2800" b="0" i="1" spc="-150" smtClean="0">
                        <a:solidFill>
                          <a:schemeClr val="tx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spc="-150" dirty="0">
                    <a:solidFill>
                      <a:schemeClr val="tx1">
                        <a:lumMod val="85000"/>
                      </a:schemeClr>
                    </a:solidFill>
                  </a:rPr>
                  <a:t> </a:t>
                </a:r>
                <a:r>
                  <a:rPr lang="en-GB" sz="2800" spc="-150" baseline="30000" dirty="0">
                    <a:solidFill>
                      <a:schemeClr val="tx1">
                        <a:lumMod val="85000"/>
                      </a:schemeClr>
                    </a:solidFill>
                  </a:rPr>
                  <a:t>96</a:t>
                </a:r>
                <a:r>
                  <a:rPr lang="en-GB" sz="2800" spc="-150" dirty="0">
                    <a:solidFill>
                      <a:schemeClr val="tx1">
                        <a:lumMod val="85000"/>
                      </a:schemeClr>
                    </a:solidFill>
                  </a:rPr>
                  <a:t>Zr (t, p) </a:t>
                </a:r>
                <a:r>
                  <a:rPr lang="en-GB" sz="2800" spc="-150" baseline="30000" dirty="0">
                    <a:solidFill>
                      <a:schemeClr val="tx1">
                        <a:lumMod val="85000"/>
                      </a:schemeClr>
                    </a:solidFill>
                  </a:rPr>
                  <a:t>98</a:t>
                </a:r>
                <a:r>
                  <a:rPr lang="en-GB" sz="2800" spc="-150" dirty="0">
                    <a:solidFill>
                      <a:schemeClr val="tx1">
                        <a:lumMod val="85000"/>
                      </a:schemeClr>
                    </a:solidFill>
                  </a:rPr>
                  <a:t>Zr </a:t>
                </a:r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FC1CD23F-AD8D-CFEC-E5B4-23AB421FB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69" y="1053074"/>
                <a:ext cx="3250057" cy="1723549"/>
              </a:xfrm>
              <a:prstGeom prst="rect">
                <a:avLst/>
              </a:prstGeom>
              <a:blipFill>
                <a:blip r:embed="rId10"/>
                <a:stretch>
                  <a:fillRect l="-6191" t="-6383" r="-5629" b="-1170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E568B-7525-6371-B57B-178DB602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0A7F39B-675C-66BD-99B3-C286DDDDC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089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9C2B186-E37F-73C2-C144-0377F7C6AB91}"/>
              </a:ext>
            </a:extLst>
          </p:cNvPr>
          <p:cNvGrpSpPr/>
          <p:nvPr/>
        </p:nvGrpSpPr>
        <p:grpSpPr>
          <a:xfrm>
            <a:off x="550889" y="3480774"/>
            <a:ext cx="4869455" cy="3332602"/>
            <a:chOff x="550889" y="3372508"/>
            <a:chExt cx="4869455" cy="33326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EC5B1B91-0B38-4F38-9FB3-798B8D0B6216}"/>
                    </a:ext>
                  </a:extLst>
                </p:cNvPr>
                <p:cNvSpPr/>
                <p:nvPr/>
              </p:nvSpPr>
              <p:spPr>
                <a:xfrm>
                  <a:off x="1829635" y="412774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EC5B1B91-0B38-4F38-9FB3-798B8D0B62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9635" y="4127748"/>
                  <a:ext cx="304142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C3563CF-BB2C-47B9-89AE-2E621525CF7D}"/>
                </a:ext>
              </a:extLst>
            </p:cNvPr>
            <p:cNvSpPr txBox="1"/>
            <p:nvPr/>
          </p:nvSpPr>
          <p:spPr>
            <a:xfrm>
              <a:off x="2189488" y="485454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854</a:t>
              </a:r>
              <a:endParaRPr kumimoji="0" lang="en-GB" sz="1600" b="0" i="1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0A53E07-093A-4478-A445-A98FD5337747}"/>
                    </a:ext>
                  </a:extLst>
                </p:cNvPr>
                <p:cNvSpPr/>
                <p:nvPr/>
              </p:nvSpPr>
              <p:spPr>
                <a:xfrm>
                  <a:off x="1829635" y="479967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0A53E07-093A-4478-A445-A98FD53377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9635" y="4799677"/>
                  <a:ext cx="304142" cy="400110"/>
                </a:xfrm>
                <a:prstGeom prst="rect">
                  <a:avLst/>
                </a:prstGeom>
                <a:blipFill>
                  <a:blip r:embed="rId4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6A7759-656F-4B31-94A4-FDE86D1900A3}"/>
                </a:ext>
              </a:extLst>
            </p:cNvPr>
            <p:cNvSpPr/>
            <p:nvPr/>
          </p:nvSpPr>
          <p:spPr>
            <a:xfrm>
              <a:off x="1865938" y="386100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FF7EEF1-F736-48A0-A6A7-C16F435CBAA4}"/>
                </a:ext>
              </a:extLst>
            </p:cNvPr>
            <p:cNvSpPr/>
            <p:nvPr/>
          </p:nvSpPr>
          <p:spPr>
            <a:xfrm>
              <a:off x="1907374" y="450480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13AD0D7-D9F2-423B-9A3E-C4AF34BAC5AD}"/>
                </a:ext>
              </a:extLst>
            </p:cNvPr>
            <p:cNvSpPr/>
            <p:nvPr/>
          </p:nvSpPr>
          <p:spPr>
            <a:xfrm>
              <a:off x="1452326" y="514921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F0588DD-47C9-4F7B-8AEB-F14983BC9EAD}"/>
                </a:ext>
              </a:extLst>
            </p:cNvPr>
            <p:cNvSpPr/>
            <p:nvPr/>
          </p:nvSpPr>
          <p:spPr>
            <a:xfrm flipV="1">
              <a:off x="3761675" y="408584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4CF57C-0537-4831-B724-D6D7C4368FE0}"/>
                </a:ext>
              </a:extLst>
            </p:cNvPr>
            <p:cNvSpPr/>
            <p:nvPr/>
          </p:nvSpPr>
          <p:spPr>
            <a:xfrm>
              <a:off x="1903130" y="450451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F648932-4371-4936-8867-C7DF3821028B}"/>
                </a:ext>
              </a:extLst>
            </p:cNvPr>
            <p:cNvSpPr/>
            <p:nvPr/>
          </p:nvSpPr>
          <p:spPr>
            <a:xfrm>
              <a:off x="4235645" y="386156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F08F7C2-E8DF-4D96-8CB5-1C4CC8215AD3}"/>
                </a:ext>
              </a:extLst>
            </p:cNvPr>
            <p:cNvSpPr/>
            <p:nvPr/>
          </p:nvSpPr>
          <p:spPr>
            <a:xfrm>
              <a:off x="2220578" y="451025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2365B44-533C-4FE4-A0B0-2FA9EF976343}"/>
                </a:ext>
              </a:extLst>
            </p:cNvPr>
            <p:cNvSpPr/>
            <p:nvPr/>
          </p:nvSpPr>
          <p:spPr>
            <a:xfrm>
              <a:off x="4119893" y="413766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96973AC-43C2-4AEE-98CC-D2889157D22C}"/>
                </a:ext>
              </a:extLst>
            </p:cNvPr>
            <p:cNvSpPr/>
            <p:nvPr/>
          </p:nvSpPr>
          <p:spPr>
            <a:xfrm>
              <a:off x="4447912" y="386984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E7B5853-BF65-474E-AC48-E532E23D84A1}"/>
                </a:ext>
              </a:extLst>
            </p:cNvPr>
            <p:cNvSpPr/>
            <p:nvPr/>
          </p:nvSpPr>
          <p:spPr>
            <a:xfrm>
              <a:off x="4479417" y="386719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3708901-C085-4130-9C96-B8B20D718F35}"/>
                </a:ext>
              </a:extLst>
            </p:cNvPr>
            <p:cNvSpPr/>
            <p:nvPr/>
          </p:nvSpPr>
          <p:spPr>
            <a:xfrm>
              <a:off x="1787365" y="359840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3CFC9D7-89EE-4933-B733-0BB96957FCFD}"/>
                </a:ext>
              </a:extLst>
            </p:cNvPr>
            <p:cNvSpPr/>
            <p:nvPr/>
          </p:nvSpPr>
          <p:spPr>
            <a:xfrm>
              <a:off x="1852126" y="515456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E36B3DC-D7F0-41DE-81AB-8503FF0E7BC6}"/>
                </a:ext>
              </a:extLst>
            </p:cNvPr>
            <p:cNvSpPr/>
            <p:nvPr/>
          </p:nvSpPr>
          <p:spPr>
            <a:xfrm>
              <a:off x="4237344" y="413200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B528986-B021-461A-A8B7-35C8C1F95369}"/>
                </a:ext>
              </a:extLst>
            </p:cNvPr>
            <p:cNvSpPr/>
            <p:nvPr/>
          </p:nvSpPr>
          <p:spPr>
            <a:xfrm>
              <a:off x="1907578" y="514890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9B21B8B-7BB6-4376-9C25-0EADE33CAB03}"/>
                </a:ext>
              </a:extLst>
            </p:cNvPr>
            <p:cNvSpPr/>
            <p:nvPr/>
          </p:nvSpPr>
          <p:spPr>
            <a:xfrm>
              <a:off x="1025518" y="359842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70BB34B-C04D-48EC-BD47-D261EDDC0490}"/>
                </a:ext>
              </a:extLst>
            </p:cNvPr>
            <p:cNvSpPr/>
            <p:nvPr/>
          </p:nvSpPr>
          <p:spPr>
            <a:xfrm>
              <a:off x="1340757" y="451023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32B1D069-9230-4C18-9AC9-41D37663B1B4}"/>
                </a:ext>
              </a:extLst>
            </p:cNvPr>
            <p:cNvSpPr/>
            <p:nvPr/>
          </p:nvSpPr>
          <p:spPr>
            <a:xfrm>
              <a:off x="1578251" y="359842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407B616-499F-4F45-9F22-B56FD355293E}"/>
                </a:ext>
              </a:extLst>
            </p:cNvPr>
            <p:cNvSpPr/>
            <p:nvPr/>
          </p:nvSpPr>
          <p:spPr>
            <a:xfrm>
              <a:off x="950222" y="359842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7FF3965-6608-4574-9699-AE2B4B31C302}"/>
                </a:ext>
              </a:extLst>
            </p:cNvPr>
            <p:cNvSpPr/>
            <p:nvPr/>
          </p:nvSpPr>
          <p:spPr>
            <a:xfrm>
              <a:off x="3487264" y="386720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48209A1-B243-469E-8391-AF878C227973}"/>
                </a:ext>
              </a:extLst>
            </p:cNvPr>
            <p:cNvSpPr/>
            <p:nvPr/>
          </p:nvSpPr>
          <p:spPr>
            <a:xfrm>
              <a:off x="3778801" y="386719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1BED139-BC3B-4B86-BE5D-F8CE7BFF155A}"/>
                </a:ext>
              </a:extLst>
            </p:cNvPr>
            <p:cNvSpPr/>
            <p:nvPr/>
          </p:nvSpPr>
          <p:spPr>
            <a:xfrm>
              <a:off x="3237275" y="386719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2F190E8-66FA-48A9-A1B9-D6F068F21C19}"/>
                </a:ext>
              </a:extLst>
            </p:cNvPr>
            <p:cNvSpPr/>
            <p:nvPr/>
          </p:nvSpPr>
          <p:spPr>
            <a:xfrm>
              <a:off x="3647820" y="413768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634AF05-A496-4A8D-80C0-AB30910E8CE5}"/>
                </a:ext>
              </a:extLst>
            </p:cNvPr>
            <p:cNvSpPr/>
            <p:nvPr/>
          </p:nvSpPr>
          <p:spPr>
            <a:xfrm>
              <a:off x="3562875" y="414031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E8A1463-B945-4576-BD12-8AED0B599CDD}"/>
                </a:ext>
              </a:extLst>
            </p:cNvPr>
            <p:cNvSpPr/>
            <p:nvPr/>
          </p:nvSpPr>
          <p:spPr>
            <a:xfrm>
              <a:off x="697264" y="664135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86AD94A-C37D-42D1-9A4E-444FE9771FF5}"/>
                </a:ext>
              </a:extLst>
            </p:cNvPr>
            <p:cNvSpPr/>
            <p:nvPr/>
          </p:nvSpPr>
          <p:spPr>
            <a:xfrm>
              <a:off x="699988" y="359320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99A7575-6A97-4225-A3F2-13EAF0E2474A}"/>
                </a:ext>
              </a:extLst>
            </p:cNvPr>
            <p:cNvSpPr/>
            <p:nvPr/>
          </p:nvSpPr>
          <p:spPr>
            <a:xfrm>
              <a:off x="700210" y="664723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7B0488C-EFF6-40D6-8B19-8D3ABCF7D4CE}"/>
                </a:ext>
              </a:extLst>
            </p:cNvPr>
            <p:cNvSpPr/>
            <p:nvPr/>
          </p:nvSpPr>
          <p:spPr>
            <a:xfrm>
              <a:off x="3302583" y="3372508"/>
              <a:ext cx="54623" cy="54500"/>
            </a:xfrm>
            <a:custGeom>
              <a:avLst/>
              <a:gdLst>
                <a:gd name="connsiteX0" fmla="*/ 10908 w 0"/>
                <a:gd name="connsiteY0" fmla="*/ 10849 h 0"/>
                <a:gd name="connsiteX1" fmla="*/ 10873 w 0"/>
                <a:gd name="connsiteY1" fmla="*/ 10883 h 0"/>
                <a:gd name="connsiteX2" fmla="*/ 10839 w 0"/>
                <a:gd name="connsiteY2" fmla="*/ 10849 h 0"/>
                <a:gd name="connsiteX3" fmla="*/ 10873 w 0"/>
                <a:gd name="connsiteY3" fmla="*/ 10815 h 0"/>
                <a:gd name="connsiteX4" fmla="*/ 10908 w 0"/>
                <a:gd name="connsiteY4" fmla="*/ 1084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908" y="10849"/>
                  </a:moveTo>
                  <a:cubicBezTo>
                    <a:pt x="10908" y="10868"/>
                    <a:pt x="10892" y="10883"/>
                    <a:pt x="10873" y="10883"/>
                  </a:cubicBezTo>
                  <a:cubicBezTo>
                    <a:pt x="10855" y="10883"/>
                    <a:pt x="10839" y="10868"/>
                    <a:pt x="10839" y="10849"/>
                  </a:cubicBezTo>
                  <a:cubicBezTo>
                    <a:pt x="10839" y="10830"/>
                    <a:pt x="10855" y="10815"/>
                    <a:pt x="10873" y="10815"/>
                  </a:cubicBezTo>
                  <a:cubicBezTo>
                    <a:pt x="10892" y="10815"/>
                    <a:pt x="10908" y="10830"/>
                    <a:pt x="10908" y="10849"/>
                  </a:cubicBezTo>
                  <a:close/>
                </a:path>
              </a:pathLst>
            </a:custGeom>
            <a:solidFill>
              <a:srgbClr val="FF0000"/>
            </a:solidFill>
            <a:ln w="252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AFA33FD4-D5D0-4E7E-A45A-E443EDE954EF}"/>
                </a:ext>
              </a:extLst>
            </p:cNvPr>
            <p:cNvSpPr txBox="1"/>
            <p:nvPr/>
          </p:nvSpPr>
          <p:spPr>
            <a:xfrm>
              <a:off x="2189488" y="422019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1223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0793F7C-3EC2-4489-97FA-69350D5555C7}"/>
                </a:ext>
              </a:extLst>
            </p:cNvPr>
            <p:cNvSpPr txBox="1"/>
            <p:nvPr/>
          </p:nvSpPr>
          <p:spPr>
            <a:xfrm>
              <a:off x="939097" y="3565701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1745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BBD8455-76B2-4AE8-AD34-789053AE1EE0}"/>
                </a:ext>
              </a:extLst>
            </p:cNvPr>
            <p:cNvSpPr txBox="1"/>
            <p:nvPr/>
          </p:nvSpPr>
          <p:spPr>
            <a:xfrm>
              <a:off x="679263" y="6366556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FED61E2C-4CAC-428D-B461-BD709465A484}"/>
                </a:ext>
              </a:extLst>
            </p:cNvPr>
            <p:cNvSpPr txBox="1"/>
            <p:nvPr/>
          </p:nvSpPr>
          <p:spPr>
            <a:xfrm>
              <a:off x="4712757" y="3844429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1436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602C72D3-2014-4E14-B78E-7A41D9D1C9C3}"/>
                </a:ext>
              </a:extLst>
            </p:cNvPr>
            <p:cNvSpPr txBox="1"/>
            <p:nvPr/>
          </p:nvSpPr>
          <p:spPr>
            <a:xfrm>
              <a:off x="4712757" y="356960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1591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8E0FE734-7410-44A0-BD7B-E6E4E6DCA1EC}"/>
                    </a:ext>
                  </a:extLst>
                </p:cNvPr>
                <p:cNvSpPr/>
                <p:nvPr/>
              </p:nvSpPr>
              <p:spPr>
                <a:xfrm>
                  <a:off x="550889" y="358674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8E0FE734-7410-44A0-BD7B-E6E4E6DCA1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889" y="3586741"/>
                  <a:ext cx="304142" cy="400110"/>
                </a:xfrm>
                <a:prstGeom prst="rect">
                  <a:avLst/>
                </a:prstGeom>
                <a:blipFill>
                  <a:blip r:embed="rId2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68525C98-CA6C-4B1B-893C-EFBCDDF4B9D6}"/>
                    </a:ext>
                  </a:extLst>
                </p:cNvPr>
                <p:cNvSpPr/>
                <p:nvPr/>
              </p:nvSpPr>
              <p:spPr>
                <a:xfrm>
                  <a:off x="550889" y="627571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68525C98-CA6C-4B1B-893C-EFBCDDF4B9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889" y="6275712"/>
                  <a:ext cx="304142" cy="400110"/>
                </a:xfrm>
                <a:prstGeom prst="rect">
                  <a:avLst/>
                </a:prstGeom>
                <a:blipFill>
                  <a:blip r:embed="rId3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9087595-C173-4B6F-ADBD-7F6108AAD84D}"/>
                    </a:ext>
                  </a:extLst>
                </p:cNvPr>
                <p:cNvSpPr/>
                <p:nvPr/>
              </p:nvSpPr>
              <p:spPr>
                <a:xfrm>
                  <a:off x="3918897" y="3495380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9087595-C173-4B6F-ADBD-7F6108AAD8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897" y="3495380"/>
                  <a:ext cx="304142" cy="400110"/>
                </a:xfrm>
                <a:prstGeom prst="rect">
                  <a:avLst/>
                </a:prstGeom>
                <a:blipFill>
                  <a:blip r:embed="rId6"/>
                  <a:stretch>
                    <a:fillRect r="-38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169" name="Rectangle 103">
              <a:extLst>
                <a:ext uri="{FF2B5EF4-FFF2-40B4-BE49-F238E27FC236}">
                  <a16:creationId xmlns:a16="http://schemas.microsoft.com/office/drawing/2014/main" id="{1F8E5755-F66F-4B1F-A090-A58211D75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10" y="5472541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0.2(1)</a:t>
              </a:r>
              <a:endParaRPr lang="en-GB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73" name="Rectangle 103">
              <a:extLst>
                <a:ext uri="{FF2B5EF4-FFF2-40B4-BE49-F238E27FC236}">
                  <a16:creationId xmlns:a16="http://schemas.microsoft.com/office/drawing/2014/main" id="{198EE7DF-8853-4189-8A87-E80F8F7AB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222" y="4277294"/>
              <a:ext cx="694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1.3(6</a:t>
              </a:r>
              <a:r>
                <a:rPr lang="en-CA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85" name="Rectangle 103">
              <a:extLst>
                <a:ext uri="{FF2B5EF4-FFF2-40B4-BE49-F238E27FC236}">
                  <a16:creationId xmlns:a16="http://schemas.microsoft.com/office/drawing/2014/main" id="{B859704F-60F6-4FA5-BC4B-38D9CA873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0768" y="3872040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6(3</a:t>
              </a:r>
              <a:r>
                <a:rPr lang="en-CA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91" name="Rectangle 103">
              <a:extLst>
                <a:ext uri="{FF2B5EF4-FFF2-40B4-BE49-F238E27FC236}">
                  <a16:creationId xmlns:a16="http://schemas.microsoft.com/office/drawing/2014/main" id="{925D568A-5886-4131-98B2-FBC4B338C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806" y="3541756"/>
              <a:ext cx="639555" cy="369332"/>
            </a:xfrm>
            <a:prstGeom prst="rect">
              <a:avLst/>
            </a:prstGeom>
            <a:ln w="11113">
              <a:solidFill>
                <a:srgbClr val="FF7C80"/>
              </a:solidFill>
              <a:prstDash val="solid"/>
              <a:miter lim="800000"/>
              <a:headEnd/>
              <a:tailEnd/>
            </a:ln>
            <a:effectLst>
              <a:softEdge rad="1143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&lt;13</a:t>
              </a:r>
              <a:endParaRPr lang="en-GB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10" name="Rectangle 103">
              <a:extLst>
                <a:ext uri="{FF2B5EF4-FFF2-40B4-BE49-F238E27FC236}">
                  <a16:creationId xmlns:a16="http://schemas.microsoft.com/office/drawing/2014/main" id="{DE8D901D-E912-48EB-A5F4-BE9C563FC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9309" y="4570914"/>
              <a:ext cx="583858" cy="30129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12(3</a:t>
              </a:r>
              <a:r>
                <a:rPr lang="en-CA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1" name="Rectangle 103">
              <a:extLst>
                <a:ext uri="{FF2B5EF4-FFF2-40B4-BE49-F238E27FC236}">
                  <a16:creationId xmlns:a16="http://schemas.microsoft.com/office/drawing/2014/main" id="{D0A118D6-E55E-4A0A-9D40-591A3D74D9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294" y="3851674"/>
              <a:ext cx="733239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33(15)</a:t>
              </a:r>
              <a:endParaRPr lang="en-GB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2" name="Rectangle 103">
              <a:extLst>
                <a:ext uri="{FF2B5EF4-FFF2-40B4-BE49-F238E27FC236}">
                  <a16:creationId xmlns:a16="http://schemas.microsoft.com/office/drawing/2014/main" id="{9F3C5A00-56A7-4B17-AC2A-8C2678357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3594" y="4111595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60(8</a:t>
              </a:r>
              <a:r>
                <a:rPr lang="en-CA" sz="16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3" name="Rectangle 103">
              <a:extLst>
                <a:ext uri="{FF2B5EF4-FFF2-40B4-BE49-F238E27FC236}">
                  <a16:creationId xmlns:a16="http://schemas.microsoft.com/office/drawing/2014/main" id="{33B1FF05-1E95-4BD2-88DD-D5FC42ACE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1156" y="3833615"/>
              <a:ext cx="731962" cy="33966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00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41(18)</a:t>
              </a:r>
              <a:endParaRPr lang="en-GB" sz="1400" b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4" name="Rectangle 103">
              <a:extLst>
                <a:ext uri="{FF2B5EF4-FFF2-40B4-BE49-F238E27FC236}">
                  <a16:creationId xmlns:a16="http://schemas.microsoft.com/office/drawing/2014/main" id="{10151546-BFD4-47F0-B82B-2FDDA92F6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2891" y="4505891"/>
              <a:ext cx="743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89(13</a:t>
              </a:r>
              <a:r>
                <a:rPr lang="en-CA" sz="1400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6" name="Rectangle 103">
              <a:extLst>
                <a:ext uri="{FF2B5EF4-FFF2-40B4-BE49-F238E27FC236}">
                  <a16:creationId xmlns:a16="http://schemas.microsoft.com/office/drawing/2014/main" id="{41A0C7A5-16F1-46D5-9235-3A4A49B7B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532" y="5735703"/>
              <a:ext cx="639458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8.6(5</a:t>
              </a:r>
              <a:r>
                <a:rPr lang="en-CA" sz="1400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AA714680-8A0E-4D0C-95E0-89AC12FA0634}"/>
                    </a:ext>
                  </a:extLst>
                </p:cNvPr>
                <p:cNvSpPr/>
                <p:nvPr/>
              </p:nvSpPr>
              <p:spPr>
                <a:xfrm>
                  <a:off x="3918897" y="3788783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AA714680-8A0E-4D0C-95E0-89AC12FA06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897" y="3788783"/>
                  <a:ext cx="304142" cy="400110"/>
                </a:xfrm>
                <a:prstGeom prst="rect">
                  <a:avLst/>
                </a:prstGeom>
                <a:blipFill>
                  <a:blip r:embed="rId7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236" name="Rectangle 103">
              <a:extLst>
                <a:ext uri="{FF2B5EF4-FFF2-40B4-BE49-F238E27FC236}">
                  <a16:creationId xmlns:a16="http://schemas.microsoft.com/office/drawing/2014/main" id="{FC01BD07-95C5-471D-BEB8-2D2F76FA8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609" y="4548368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1.5(7</a:t>
              </a:r>
              <a:r>
                <a:rPr lang="en-CA" sz="16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37" name="Rectangle 103">
              <a:extLst>
                <a:ext uri="{FF2B5EF4-FFF2-40B4-BE49-F238E27FC236}">
                  <a16:creationId xmlns:a16="http://schemas.microsoft.com/office/drawing/2014/main" id="{13D99A85-DDB9-4EDA-AA42-1234B6492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126" y="5470232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0.3(1</a:t>
              </a:r>
              <a:r>
                <a:rPr lang="en-CA" sz="16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92" name="Rectangle 103">
              <a:extLst>
                <a:ext uri="{FF2B5EF4-FFF2-40B4-BE49-F238E27FC236}">
                  <a16:creationId xmlns:a16="http://schemas.microsoft.com/office/drawing/2014/main" id="{128CFB52-93B8-4948-9904-40EA5E94F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472" y="5301208"/>
              <a:ext cx="692250" cy="2880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1.5(2</a:t>
              </a:r>
              <a:r>
                <a:rPr lang="en-CA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285A38C-A503-941C-A480-5FBC2334D755}"/>
              </a:ext>
            </a:extLst>
          </p:cNvPr>
          <p:cNvSpPr/>
          <p:nvPr/>
        </p:nvSpPr>
        <p:spPr>
          <a:xfrm>
            <a:off x="9554100" y="3480774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/>
              <p:nvPr/>
            </p:nvSpPr>
            <p:spPr>
              <a:xfrm>
                <a:off x="10170414" y="3603646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414" y="3603646"/>
                <a:ext cx="304142" cy="400110"/>
              </a:xfrm>
              <a:prstGeom prst="rect">
                <a:avLst/>
              </a:prstGeom>
              <a:blipFill>
                <a:blip r:embed="rId8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48" name="Rectangle 103">
            <a:extLst>
              <a:ext uri="{FF2B5EF4-FFF2-40B4-BE49-F238E27FC236}">
                <a16:creationId xmlns:a16="http://schemas.microsoft.com/office/drawing/2014/main" id="{D31D541D-BB48-51BA-2B5A-8770BF39E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882" y="3624515"/>
            <a:ext cx="639555" cy="369332"/>
          </a:xfrm>
          <a:prstGeom prst="rect">
            <a:avLst/>
          </a:prstGeom>
          <a:ln w="11113">
            <a:solidFill>
              <a:srgbClr val="FF7C80"/>
            </a:solidFill>
            <a:prstDash val="solid"/>
            <a:miter lim="800000"/>
            <a:headEnd/>
            <a:tailEnd/>
          </a:ln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0.53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19B9A0-CA95-BD65-7824-BFD46928368A}"/>
              </a:ext>
            </a:extLst>
          </p:cNvPr>
          <p:cNvGrpSpPr/>
          <p:nvPr/>
        </p:nvGrpSpPr>
        <p:grpSpPr>
          <a:xfrm>
            <a:off x="6802406" y="3673967"/>
            <a:ext cx="4869455" cy="3139409"/>
            <a:chOff x="6802406" y="3581031"/>
            <a:chExt cx="4869455" cy="31394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5C9E3809-B0B0-E6BE-3CB3-D1A45150272D}"/>
                    </a:ext>
                  </a:extLst>
                </p:cNvPr>
                <p:cNvSpPr/>
                <p:nvPr/>
              </p:nvSpPr>
              <p:spPr>
                <a:xfrm>
                  <a:off x="8081152" y="481500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5C9E3809-B0B0-E6BE-3CB3-D1A4515027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1152" y="4815007"/>
                  <a:ext cx="304142" cy="400110"/>
                </a:xfrm>
                <a:prstGeom prst="rect">
                  <a:avLst/>
                </a:prstGeom>
                <a:blipFill>
                  <a:blip r:embed="rId11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6105A2-AFE5-4E61-EFBE-9068C6BE4898}"/>
                </a:ext>
              </a:extLst>
            </p:cNvPr>
            <p:cNvSpPr txBox="1"/>
            <p:nvPr/>
          </p:nvSpPr>
          <p:spPr>
            <a:xfrm>
              <a:off x="8441005" y="486987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854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A474B0A-5CC5-F6D9-076E-0F9ADB7581B5}"/>
                </a:ext>
              </a:extLst>
            </p:cNvPr>
            <p:cNvSpPr/>
            <p:nvPr/>
          </p:nvSpPr>
          <p:spPr>
            <a:xfrm>
              <a:off x="8117455" y="387633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061166D-53CC-5B32-57CD-AD43109030B6}"/>
                </a:ext>
              </a:extLst>
            </p:cNvPr>
            <p:cNvSpPr/>
            <p:nvPr/>
          </p:nvSpPr>
          <p:spPr>
            <a:xfrm>
              <a:off x="8158891" y="452013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C9ED382-BA95-8506-F7D0-C3231C32FE48}"/>
                </a:ext>
              </a:extLst>
            </p:cNvPr>
            <p:cNvSpPr/>
            <p:nvPr/>
          </p:nvSpPr>
          <p:spPr>
            <a:xfrm>
              <a:off x="7703843" y="516454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C99615B-7EFE-23F2-AF0E-EC162056996F}"/>
                </a:ext>
              </a:extLst>
            </p:cNvPr>
            <p:cNvSpPr/>
            <p:nvPr/>
          </p:nvSpPr>
          <p:spPr>
            <a:xfrm flipV="1">
              <a:off x="10013192" y="410117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3330E9D-FD93-2E43-A653-6E229259486F}"/>
                </a:ext>
              </a:extLst>
            </p:cNvPr>
            <p:cNvSpPr/>
            <p:nvPr/>
          </p:nvSpPr>
          <p:spPr>
            <a:xfrm>
              <a:off x="8154647" y="451984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4F024C6-CBF5-6ECB-2E4F-391041999CD5}"/>
                </a:ext>
              </a:extLst>
            </p:cNvPr>
            <p:cNvSpPr/>
            <p:nvPr/>
          </p:nvSpPr>
          <p:spPr>
            <a:xfrm>
              <a:off x="10487162" y="387689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46B325-CD97-AE16-0024-DF1CA4B9DDC0}"/>
                </a:ext>
              </a:extLst>
            </p:cNvPr>
            <p:cNvSpPr/>
            <p:nvPr/>
          </p:nvSpPr>
          <p:spPr>
            <a:xfrm>
              <a:off x="8472095" y="452558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654BA96-E1BE-26FB-1A34-F68030FE075E}"/>
                </a:ext>
              </a:extLst>
            </p:cNvPr>
            <p:cNvSpPr/>
            <p:nvPr/>
          </p:nvSpPr>
          <p:spPr>
            <a:xfrm>
              <a:off x="10371410" y="415299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138C42E-4F03-9B99-1C09-48B5784D2E2A}"/>
                </a:ext>
              </a:extLst>
            </p:cNvPr>
            <p:cNvSpPr/>
            <p:nvPr/>
          </p:nvSpPr>
          <p:spPr>
            <a:xfrm>
              <a:off x="10699429" y="388517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47296D-E49C-FDCA-503E-1EB38D2B7575}"/>
                </a:ext>
              </a:extLst>
            </p:cNvPr>
            <p:cNvSpPr/>
            <p:nvPr/>
          </p:nvSpPr>
          <p:spPr>
            <a:xfrm>
              <a:off x="10730934" y="388252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3D4D98E-8403-1DDD-B5EF-FD8AE4DC12E9}"/>
                </a:ext>
              </a:extLst>
            </p:cNvPr>
            <p:cNvSpPr/>
            <p:nvPr/>
          </p:nvSpPr>
          <p:spPr>
            <a:xfrm>
              <a:off x="8038882" y="361373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EA12268-F204-2B6F-92E6-8EB5DDE73659}"/>
                </a:ext>
              </a:extLst>
            </p:cNvPr>
            <p:cNvSpPr/>
            <p:nvPr/>
          </p:nvSpPr>
          <p:spPr>
            <a:xfrm>
              <a:off x="8103643" y="516989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3392CD2-B8C3-4063-65B8-FC511ECB6FFC}"/>
                </a:ext>
              </a:extLst>
            </p:cNvPr>
            <p:cNvSpPr/>
            <p:nvPr/>
          </p:nvSpPr>
          <p:spPr>
            <a:xfrm>
              <a:off x="10488861" y="414733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CE2B9CB-65B8-52DF-24B7-5EBF81708B4D}"/>
                </a:ext>
              </a:extLst>
            </p:cNvPr>
            <p:cNvSpPr/>
            <p:nvPr/>
          </p:nvSpPr>
          <p:spPr>
            <a:xfrm>
              <a:off x="8159095" y="516423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E0C3D8F-FFF7-2851-A8B5-6B0F7E621CA8}"/>
                </a:ext>
              </a:extLst>
            </p:cNvPr>
            <p:cNvSpPr/>
            <p:nvPr/>
          </p:nvSpPr>
          <p:spPr>
            <a:xfrm>
              <a:off x="7277035" y="361375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4950168-4949-D46F-32C5-DFFE72515FEF}"/>
                </a:ext>
              </a:extLst>
            </p:cNvPr>
            <p:cNvSpPr/>
            <p:nvPr/>
          </p:nvSpPr>
          <p:spPr>
            <a:xfrm>
              <a:off x="7592274" y="452556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E441957-A589-B613-ACB4-74642D865E6E}"/>
                </a:ext>
              </a:extLst>
            </p:cNvPr>
            <p:cNvSpPr/>
            <p:nvPr/>
          </p:nvSpPr>
          <p:spPr>
            <a:xfrm>
              <a:off x="7829768" y="361375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76BF999-FC1E-9B22-0040-222A716C5285}"/>
                </a:ext>
              </a:extLst>
            </p:cNvPr>
            <p:cNvSpPr/>
            <p:nvPr/>
          </p:nvSpPr>
          <p:spPr>
            <a:xfrm>
              <a:off x="7201739" y="361375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4508B62-F640-8F35-9C9A-89DA6B3AA8A3}"/>
                </a:ext>
              </a:extLst>
            </p:cNvPr>
            <p:cNvSpPr/>
            <p:nvPr/>
          </p:nvSpPr>
          <p:spPr>
            <a:xfrm>
              <a:off x="9738781" y="388253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2354E7-D610-E7DE-87AE-0E9D35EFBB0E}"/>
                </a:ext>
              </a:extLst>
            </p:cNvPr>
            <p:cNvSpPr/>
            <p:nvPr/>
          </p:nvSpPr>
          <p:spPr>
            <a:xfrm>
              <a:off x="10030318" y="388252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A5A6A97-75C6-FD17-2D89-7C63095B2723}"/>
                </a:ext>
              </a:extLst>
            </p:cNvPr>
            <p:cNvSpPr/>
            <p:nvPr/>
          </p:nvSpPr>
          <p:spPr>
            <a:xfrm>
              <a:off x="9488792" y="388252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06B0C8B-FBEB-0F6A-4497-AC37887E9F87}"/>
                </a:ext>
              </a:extLst>
            </p:cNvPr>
            <p:cNvSpPr/>
            <p:nvPr/>
          </p:nvSpPr>
          <p:spPr>
            <a:xfrm>
              <a:off x="9899337" y="415301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109FD73-D098-83D9-FB3C-233936BE8841}"/>
                </a:ext>
              </a:extLst>
            </p:cNvPr>
            <p:cNvSpPr/>
            <p:nvPr/>
          </p:nvSpPr>
          <p:spPr>
            <a:xfrm>
              <a:off x="9814392" y="415564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0793E8-3E60-4313-E580-15A98D1AD183}"/>
                </a:ext>
              </a:extLst>
            </p:cNvPr>
            <p:cNvSpPr/>
            <p:nvPr/>
          </p:nvSpPr>
          <p:spPr>
            <a:xfrm>
              <a:off x="6948781" y="665668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301F4A8-9FAA-2EBA-7B87-B8470097431D}"/>
                </a:ext>
              </a:extLst>
            </p:cNvPr>
            <p:cNvSpPr/>
            <p:nvPr/>
          </p:nvSpPr>
          <p:spPr>
            <a:xfrm>
              <a:off x="6951505" y="360853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B6B048E-2A92-26B8-3AE5-CAC5ADACE7D0}"/>
                </a:ext>
              </a:extLst>
            </p:cNvPr>
            <p:cNvSpPr/>
            <p:nvPr/>
          </p:nvSpPr>
          <p:spPr>
            <a:xfrm>
              <a:off x="6951727" y="666256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1499E2-B113-56A5-7894-AD456B095D0F}"/>
                </a:ext>
              </a:extLst>
            </p:cNvPr>
            <p:cNvSpPr txBox="1"/>
            <p:nvPr/>
          </p:nvSpPr>
          <p:spPr>
            <a:xfrm>
              <a:off x="8441005" y="423552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1223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5B3013-3504-831F-BB75-AFD2C9C105B4}"/>
                </a:ext>
              </a:extLst>
            </p:cNvPr>
            <p:cNvSpPr txBox="1"/>
            <p:nvPr/>
          </p:nvSpPr>
          <p:spPr>
            <a:xfrm>
              <a:off x="7190614" y="3581031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1745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18A1B4-EEE9-84D9-89E0-B30D777E5392}"/>
                </a:ext>
              </a:extLst>
            </p:cNvPr>
            <p:cNvSpPr txBox="1"/>
            <p:nvPr/>
          </p:nvSpPr>
          <p:spPr>
            <a:xfrm>
              <a:off x="6930780" y="6381886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6BF029B-146F-9C2F-3792-85F423D6D80D}"/>
                </a:ext>
              </a:extLst>
            </p:cNvPr>
            <p:cNvSpPr txBox="1"/>
            <p:nvPr/>
          </p:nvSpPr>
          <p:spPr>
            <a:xfrm>
              <a:off x="10964274" y="3859759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1436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69E489-0C0F-0275-ECE0-4DA3EF5E3865}"/>
                </a:ext>
              </a:extLst>
            </p:cNvPr>
            <p:cNvSpPr txBox="1"/>
            <p:nvPr/>
          </p:nvSpPr>
          <p:spPr>
            <a:xfrm>
              <a:off x="10964274" y="358493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1591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C513A36-1AB5-B8AD-66A2-1E713F053A1C}"/>
                    </a:ext>
                  </a:extLst>
                </p:cNvPr>
                <p:cNvSpPr/>
                <p:nvPr/>
              </p:nvSpPr>
              <p:spPr>
                <a:xfrm>
                  <a:off x="6802406" y="360207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C513A36-1AB5-B8AD-66A2-1E713F053A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2406" y="3602071"/>
                  <a:ext cx="304142" cy="400110"/>
                </a:xfrm>
                <a:prstGeom prst="rect">
                  <a:avLst/>
                </a:prstGeom>
                <a:blipFill>
                  <a:blip r:embed="rId9"/>
                  <a:stretch>
                    <a:fillRect r="-38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C8F23A89-3FDF-A768-0E72-6A122103818D}"/>
                    </a:ext>
                  </a:extLst>
                </p:cNvPr>
                <p:cNvSpPr/>
                <p:nvPr/>
              </p:nvSpPr>
              <p:spPr>
                <a:xfrm>
                  <a:off x="6802406" y="629104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C8F23A89-3FDF-A768-0E72-6A12210381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2406" y="6291042"/>
                  <a:ext cx="304142" cy="400110"/>
                </a:xfrm>
                <a:prstGeom prst="rect">
                  <a:avLst/>
                </a:prstGeom>
                <a:blipFill>
                  <a:blip r:embed="rId10"/>
                  <a:stretch>
                    <a:fillRect r="-38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61B24E2-6F22-F6B8-0DA2-99D328431AEC}"/>
                    </a:ext>
                  </a:extLst>
                </p:cNvPr>
                <p:cNvSpPr/>
                <p:nvPr/>
              </p:nvSpPr>
              <p:spPr>
                <a:xfrm>
                  <a:off x="8081152" y="414307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61B24E2-6F22-F6B8-0DA2-99D328431A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1152" y="4143078"/>
                  <a:ext cx="304142" cy="400110"/>
                </a:xfrm>
                <a:prstGeom prst="rect">
                  <a:avLst/>
                </a:prstGeom>
                <a:blipFill>
                  <a:blip r:embed="rId12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45" name="Rectangle 103">
              <a:extLst>
                <a:ext uri="{FF2B5EF4-FFF2-40B4-BE49-F238E27FC236}">
                  <a16:creationId xmlns:a16="http://schemas.microsoft.com/office/drawing/2014/main" id="{9123FE50-47F2-F080-10A4-D8A64D4AD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2627" y="5487871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0.18</a:t>
              </a:r>
              <a:endParaRPr lang="en-GB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46" name="Rectangle 103">
              <a:extLst>
                <a:ext uri="{FF2B5EF4-FFF2-40B4-BE49-F238E27FC236}">
                  <a16:creationId xmlns:a16="http://schemas.microsoft.com/office/drawing/2014/main" id="{A2D9889C-5C76-5403-4D5B-DACAE8E76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1739" y="4292624"/>
              <a:ext cx="694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1.5</a:t>
              </a:r>
              <a:endParaRPr lang="en-GB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49" name="Rectangle 103">
              <a:extLst>
                <a:ext uri="{FF2B5EF4-FFF2-40B4-BE49-F238E27FC236}">
                  <a16:creationId xmlns:a16="http://schemas.microsoft.com/office/drawing/2014/main" id="{057B6ADE-20EA-1AE1-3622-07177ECF1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1519" y="5369871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0" name="Rectangle 103">
              <a:extLst>
                <a:ext uri="{FF2B5EF4-FFF2-40B4-BE49-F238E27FC236}">
                  <a16:creationId xmlns:a16="http://schemas.microsoft.com/office/drawing/2014/main" id="{074258F4-D41C-89A6-C11D-BC2865D21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0826" y="4586244"/>
              <a:ext cx="583858" cy="30129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13.4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1" name="Rectangle 103">
              <a:extLst>
                <a:ext uri="{FF2B5EF4-FFF2-40B4-BE49-F238E27FC236}">
                  <a16:creationId xmlns:a16="http://schemas.microsoft.com/office/drawing/2014/main" id="{3FDB0090-C0CB-A14D-DAA5-399B79F70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5811" y="3867004"/>
              <a:ext cx="733239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31.9</a:t>
              </a:r>
              <a:endParaRPr lang="en-GB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2" name="Rectangle 103">
              <a:extLst>
                <a:ext uri="{FF2B5EF4-FFF2-40B4-BE49-F238E27FC236}">
                  <a16:creationId xmlns:a16="http://schemas.microsoft.com/office/drawing/2014/main" id="{544E7DE8-02F4-A03D-AF76-B7D1180A2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5111" y="4126925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59.8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3" name="Rectangle 103">
              <a:extLst>
                <a:ext uri="{FF2B5EF4-FFF2-40B4-BE49-F238E27FC236}">
                  <a16:creationId xmlns:a16="http://schemas.microsoft.com/office/drawing/2014/main" id="{A2514AC6-C18B-B4F7-0FF2-A6CFED0C7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2673" y="3844429"/>
              <a:ext cx="731962" cy="33966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00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36.5</a:t>
              </a:r>
              <a:endParaRPr lang="en-GB" sz="1400" b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4" name="Rectangle 103">
              <a:extLst>
                <a:ext uri="{FF2B5EF4-FFF2-40B4-BE49-F238E27FC236}">
                  <a16:creationId xmlns:a16="http://schemas.microsoft.com/office/drawing/2014/main" id="{B5CAD0B1-BFEE-4A46-9A6D-F2AE1C553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408" y="4521221"/>
              <a:ext cx="743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88.8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5" name="Rectangle 103">
              <a:extLst>
                <a:ext uri="{FF2B5EF4-FFF2-40B4-BE49-F238E27FC236}">
                  <a16:creationId xmlns:a16="http://schemas.microsoft.com/office/drawing/2014/main" id="{CED32AB9-7203-7750-C5DF-DEB5C9DCA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3049" y="5751033"/>
              <a:ext cx="639458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8.3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9CFE95C-ADF0-1FD7-9036-F238B8CC9792}"/>
                    </a:ext>
                  </a:extLst>
                </p:cNvPr>
                <p:cNvSpPr/>
                <p:nvPr/>
              </p:nvSpPr>
              <p:spPr>
                <a:xfrm>
                  <a:off x="10170414" y="3804113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9CFE95C-ADF0-1FD7-9036-F238B8CC97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70414" y="3804113"/>
                  <a:ext cx="304142" cy="400110"/>
                </a:xfrm>
                <a:prstGeom prst="rect">
                  <a:avLst/>
                </a:prstGeom>
                <a:blipFill>
                  <a:blip r:embed="rId13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57" name="Rectangle 103">
              <a:extLst>
                <a:ext uri="{FF2B5EF4-FFF2-40B4-BE49-F238E27FC236}">
                  <a16:creationId xmlns:a16="http://schemas.microsoft.com/office/drawing/2014/main" id="{5BDAFD7F-10B7-AADA-8797-03A4393D4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0126" y="4563698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1.9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8" name="Rectangle 103">
              <a:extLst>
                <a:ext uri="{FF2B5EF4-FFF2-40B4-BE49-F238E27FC236}">
                  <a16:creationId xmlns:a16="http://schemas.microsoft.com/office/drawing/2014/main" id="{502C4812-232B-2417-71A6-03C8F3775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6643" y="5485562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0.33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0" name="Title 1">
            <a:extLst>
              <a:ext uri="{FF2B5EF4-FFF2-40B4-BE49-F238E27FC236}">
                <a16:creationId xmlns:a16="http://schemas.microsoft.com/office/drawing/2014/main" id="{D38F93E5-7557-FB6A-D122-35AD1535E627}"/>
              </a:ext>
            </a:extLst>
          </p:cNvPr>
          <p:cNvSpPr txBox="1">
            <a:spLocks/>
          </p:cNvSpPr>
          <p:nvPr/>
        </p:nvSpPr>
        <p:spPr>
          <a:xfrm>
            <a:off x="704767" y="2977704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Experiment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0ED06380-0401-D6B4-B522-8B5A31A9C5F7}"/>
              </a:ext>
            </a:extLst>
          </p:cNvPr>
          <p:cNvSpPr txBox="1">
            <a:spLocks/>
          </p:cNvSpPr>
          <p:nvPr/>
        </p:nvSpPr>
        <p:spPr>
          <a:xfrm>
            <a:off x="6631960" y="127780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Mixing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2A34597-48D8-AF97-FBB5-4F86787DE5D3}"/>
                  </a:ext>
                </a:extLst>
              </p:cNvPr>
              <p:cNvSpPr txBox="1"/>
              <p:nvPr/>
            </p:nvSpPr>
            <p:spPr>
              <a:xfrm>
                <a:off x="6338912" y="3368025"/>
                <a:ext cx="585308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i="0" dirty="0"/>
                        <m:t>0.</m:t>
                      </m:r>
                      <m:r>
                        <m:rPr>
                          <m:nor/>
                        </m:rPr>
                        <a:rPr lang="en-GB" b="0" i="0" dirty="0" smtClean="0"/>
                        <m:t>001</m:t>
                      </m:r>
                      <m:r>
                        <m:rPr>
                          <m:nor/>
                        </m:rPr>
                        <a:rPr lang="en-GB" i="0" dirty="0" smtClean="0"/>
                        <m:t>(</m:t>
                      </m:r>
                      <m:r>
                        <m:rPr>
                          <m:nor/>
                        </m:rPr>
                        <a:rPr lang="en-GB" b="0" i="0" dirty="0" smtClean="0"/>
                        <m:t>3</m:t>
                      </m:r>
                      <m:r>
                        <m:rPr>
                          <m:nor/>
                        </m:rPr>
                        <a:rPr lang="en-GB" i="0" dirty="0" smtClean="0"/>
                        <m:t>)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i="0" dirty="0">
                          <a:solidFill>
                            <a:srgbClr val="FF0000"/>
                          </a:solidFill>
                        </a:rPr>
                        <m:t>0.113(5)</m:t>
                      </m:r>
                      <m:r>
                        <a:rPr lang="en-GB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i="1">
                          <a:solidFill>
                            <a:srgbClr val="00FF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=0.308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2A34597-48D8-AF97-FBB5-4F86787DE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912" y="3368025"/>
                <a:ext cx="5853088" cy="276999"/>
              </a:xfrm>
              <a:prstGeom prst="rect">
                <a:avLst/>
              </a:prstGeom>
              <a:blipFill>
                <a:blip r:embed="rId14"/>
                <a:stretch>
                  <a:fillRect b="-3478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9308C1A-9344-92D8-22B3-256637C5A75E}"/>
                  </a:ext>
                </a:extLst>
              </p:cNvPr>
              <p:cNvSpPr txBox="1"/>
              <p:nvPr/>
            </p:nvSpPr>
            <p:spPr>
              <a:xfrm>
                <a:off x="1846422" y="1911876"/>
                <a:ext cx="2088449" cy="1033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276(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1)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224(2)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138(4)</m:t>
                      </m:r>
                      <m:r>
                        <a:rPr lang="en-GB" b="0" i="1" smtClean="0">
                          <a:solidFill>
                            <a:srgbClr val="FF7C8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9308C1A-9344-92D8-22B3-256637C5A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422" y="1911876"/>
                <a:ext cx="2088449" cy="1033937"/>
              </a:xfrm>
              <a:prstGeom prst="rect">
                <a:avLst/>
              </a:prstGeom>
              <a:blipFill>
                <a:blip r:embed="rId15"/>
                <a:stretch>
                  <a:fillRect l="-2924" t="-592" r="-1170" b="-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2ADC1D2-6D0C-494A-D30D-EA32A5BECA05}"/>
                  </a:ext>
                </a:extLst>
              </p:cNvPr>
              <p:cNvSpPr txBox="1"/>
              <p:nvPr/>
            </p:nvSpPr>
            <p:spPr>
              <a:xfrm>
                <a:off x="4072462" y="1917934"/>
                <a:ext cx="2167554" cy="10339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𝑎𝑏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−154(1)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=173(2)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93(2)</m:t>
                      </m:r>
                      <m:r>
                        <a:rPr lang="en-GB" b="0" i="1" smtClean="0">
                          <a:solidFill>
                            <a:srgbClr val="FF7C8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2ADC1D2-6D0C-494A-D30D-EA32A5BECA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2462" y="1917934"/>
                <a:ext cx="2167554" cy="1033937"/>
              </a:xfrm>
              <a:prstGeom prst="rect">
                <a:avLst/>
              </a:prstGeom>
              <a:blipFill>
                <a:blip r:embed="rId16"/>
                <a:stretch>
                  <a:fillRect l="-562" t="-592" b="-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5479BBF-55A2-FC66-11D1-14A8D0FB3E49}"/>
                  </a:ext>
                </a:extLst>
              </p:cNvPr>
              <p:cNvSpPr txBox="1"/>
              <p:nvPr/>
            </p:nvSpPr>
            <p:spPr>
              <a:xfrm>
                <a:off x="1806515" y="836712"/>
                <a:ext cx="2088449" cy="10374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dirty="0" smtClean="0"/>
                        <m:t>908</m:t>
                      </m:r>
                      <m:r>
                        <m:rPr>
                          <m:nor/>
                        </m:rPr>
                        <a:rPr lang="en-GB" i="0" dirty="0" smtClean="0"/>
                        <m:t>(</m:t>
                      </m:r>
                      <m:r>
                        <m:rPr>
                          <m:nor/>
                        </m:rPr>
                        <a:rPr lang="en-GB" b="0" i="0" dirty="0" smtClean="0"/>
                        <m:t>3</m:t>
                      </m:r>
                      <m:r>
                        <m:rPr>
                          <m:nor/>
                        </m:rPr>
                        <a:rPr lang="en-GB" i="0" dirty="0" smtClean="0"/>
                        <m:t>)</m:t>
                      </m:r>
                      <m:r>
                        <m:rPr>
                          <m:nor/>
                        </m:rPr>
                        <a:rPr lang="en-GB" b="0" i="0" dirty="0" smtClean="0"/>
                        <m:t> keV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1292</m:t>
                      </m:r>
                      <m:r>
                        <m:rPr>
                          <m:nor/>
                        </m:rPr>
                        <a:rPr lang="en-GB" i="0" dirty="0"/>
                        <m:t>(3) keV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</m:t>
                      </m:r>
                      <m:r>
                        <m:rPr>
                          <m:nor/>
                        </m:rPr>
                        <a:rPr lang="en-GB" i="0" dirty="0"/>
                        <m:t>(3) keV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5479BBF-55A2-FC66-11D1-14A8D0FB3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6515" y="836712"/>
                <a:ext cx="2088449" cy="1037463"/>
              </a:xfrm>
              <a:prstGeom prst="rect">
                <a:avLst/>
              </a:prstGeom>
              <a:blipFill>
                <a:blip r:embed="rId17"/>
                <a:stretch>
                  <a:fillRect b="-70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DAABAB9-415E-0EA5-838C-1448FB43D1AC}"/>
                  </a:ext>
                </a:extLst>
              </p:cNvPr>
              <p:cNvSpPr txBox="1"/>
              <p:nvPr/>
            </p:nvSpPr>
            <p:spPr>
              <a:xfrm>
                <a:off x="4120848" y="852329"/>
                <a:ext cx="2088449" cy="10374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1480</m:t>
                      </m:r>
                      <m:r>
                        <m:rPr>
                          <m:nor/>
                        </m:rPr>
                        <a:rPr lang="en-GB" i="0" dirty="0" smtClean="0"/>
                        <m:t>(</m:t>
                      </m:r>
                      <m:r>
                        <m:rPr>
                          <m:nor/>
                        </m:rPr>
                        <a:rPr lang="en-GB" b="0" i="0" dirty="0" smtClean="0"/>
                        <m:t>9</m:t>
                      </m:r>
                      <m:r>
                        <m:rPr>
                          <m:nor/>
                        </m:rPr>
                        <a:rPr lang="en-GB" i="0" dirty="0" smtClean="0"/>
                        <m:t>)</m:t>
                      </m:r>
                      <m:r>
                        <m:rPr>
                          <m:nor/>
                        </m:rPr>
                        <a:rPr lang="en-GB" b="0" i="0" dirty="0" smtClean="0"/>
                        <m:t> keV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1447</m:t>
                      </m:r>
                      <m:r>
                        <m:rPr>
                          <m:nor/>
                        </m:rPr>
                        <a:rPr lang="en-GB" i="0" dirty="0"/>
                        <m:t>(</m:t>
                      </m:r>
                      <m:r>
                        <m:rPr>
                          <m:nor/>
                        </m:rPr>
                        <a:rPr lang="en-GB" b="0" i="0" dirty="0" smtClean="0"/>
                        <m:t>4</m:t>
                      </m:r>
                      <m:r>
                        <m:rPr>
                          <m:nor/>
                        </m:rPr>
                        <a:rPr lang="en-GB" i="0" dirty="0"/>
                        <m:t>) keV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1631</m:t>
                      </m:r>
                      <m:r>
                        <m:rPr>
                          <m:nor/>
                        </m:rPr>
                        <a:rPr lang="en-GB" i="0" dirty="0"/>
                        <m:t>(</m:t>
                      </m:r>
                      <m:r>
                        <m:rPr>
                          <m:nor/>
                        </m:rPr>
                        <a:rPr lang="en-GB" b="0" i="0" dirty="0" smtClean="0"/>
                        <m:t>4</m:t>
                      </m:r>
                      <m:r>
                        <m:rPr>
                          <m:nor/>
                        </m:rPr>
                        <a:rPr lang="en-GB" i="0" dirty="0"/>
                        <m:t>) keV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DAABAB9-415E-0EA5-838C-1448FB43D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848" y="852329"/>
                <a:ext cx="2088449" cy="1037463"/>
              </a:xfrm>
              <a:prstGeom prst="rect">
                <a:avLst/>
              </a:prstGeom>
              <a:blipFill>
                <a:blip r:embed="rId18"/>
                <a:stretch>
                  <a:fillRect t="-588" b="-70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98650-D043-1610-CAB3-1672B01D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17</a:t>
            </a:fld>
            <a:endParaRPr lang="en-CA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178FDCA-D0B5-2C92-81C7-7671F9B6E97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16080" y="785005"/>
            <a:ext cx="4849144" cy="246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9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806A3-112D-8029-FC1F-A96A4F4D2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2B6CF6C-3543-1D74-07EA-11AB033C182D}"/>
              </a:ext>
            </a:extLst>
          </p:cNvPr>
          <p:cNvGrpSpPr/>
          <p:nvPr/>
        </p:nvGrpSpPr>
        <p:grpSpPr>
          <a:xfrm>
            <a:off x="550889" y="3480774"/>
            <a:ext cx="4869455" cy="3332602"/>
            <a:chOff x="550889" y="3372508"/>
            <a:chExt cx="4869455" cy="33326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10F44999-248B-32BB-9BD1-118973B2F8F1}"/>
                    </a:ext>
                  </a:extLst>
                </p:cNvPr>
                <p:cNvSpPr/>
                <p:nvPr/>
              </p:nvSpPr>
              <p:spPr>
                <a:xfrm>
                  <a:off x="1829635" y="412774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EC5B1B91-0B38-4F38-9FB3-798B8D0B62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9635" y="4127748"/>
                  <a:ext cx="304142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24C7AA0-BCD5-1AFF-D928-0F314CFB98CB}"/>
                </a:ext>
              </a:extLst>
            </p:cNvPr>
            <p:cNvSpPr txBox="1"/>
            <p:nvPr/>
          </p:nvSpPr>
          <p:spPr>
            <a:xfrm>
              <a:off x="2189488" y="485454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854</a:t>
              </a:r>
              <a:endParaRPr kumimoji="0" lang="en-GB" sz="1600" b="0" i="1" u="none" strike="noStrike" kern="0" cap="none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BA73F04-5B8D-CC07-3412-DB04B16F0F8C}"/>
                    </a:ext>
                  </a:extLst>
                </p:cNvPr>
                <p:cNvSpPr/>
                <p:nvPr/>
              </p:nvSpPr>
              <p:spPr>
                <a:xfrm>
                  <a:off x="1829635" y="479967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0A53E07-093A-4478-A445-A98FD53377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9635" y="4799677"/>
                  <a:ext cx="304142" cy="400110"/>
                </a:xfrm>
                <a:prstGeom prst="rect">
                  <a:avLst/>
                </a:prstGeom>
                <a:blipFill>
                  <a:blip r:embed="rId4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789D63B-6C57-CDA0-36CE-B4699FFFD231}"/>
                </a:ext>
              </a:extLst>
            </p:cNvPr>
            <p:cNvSpPr/>
            <p:nvPr/>
          </p:nvSpPr>
          <p:spPr>
            <a:xfrm>
              <a:off x="1865938" y="386100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C3BF5DA-193F-605E-7406-467E8F008F3A}"/>
                </a:ext>
              </a:extLst>
            </p:cNvPr>
            <p:cNvSpPr/>
            <p:nvPr/>
          </p:nvSpPr>
          <p:spPr>
            <a:xfrm>
              <a:off x="1907374" y="450480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CFEF836-05C5-801A-6194-CBE5C0B7C1BD}"/>
                </a:ext>
              </a:extLst>
            </p:cNvPr>
            <p:cNvSpPr/>
            <p:nvPr/>
          </p:nvSpPr>
          <p:spPr>
            <a:xfrm>
              <a:off x="1452326" y="514921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ED14F9F-2445-F387-26B7-7D0D7D0FA984}"/>
                </a:ext>
              </a:extLst>
            </p:cNvPr>
            <p:cNvSpPr/>
            <p:nvPr/>
          </p:nvSpPr>
          <p:spPr>
            <a:xfrm flipV="1">
              <a:off x="3761675" y="408584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32845CC-15C1-7BED-BD5C-C42C012E48B7}"/>
                </a:ext>
              </a:extLst>
            </p:cNvPr>
            <p:cNvSpPr/>
            <p:nvPr/>
          </p:nvSpPr>
          <p:spPr>
            <a:xfrm>
              <a:off x="1903130" y="450451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F0377E1-2CD9-971D-C3BB-8E1ECB9FC862}"/>
                </a:ext>
              </a:extLst>
            </p:cNvPr>
            <p:cNvSpPr/>
            <p:nvPr/>
          </p:nvSpPr>
          <p:spPr>
            <a:xfrm>
              <a:off x="4235645" y="386156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01E5A38-28ED-9574-A107-73FB5DA13F2B}"/>
                </a:ext>
              </a:extLst>
            </p:cNvPr>
            <p:cNvSpPr/>
            <p:nvPr/>
          </p:nvSpPr>
          <p:spPr>
            <a:xfrm>
              <a:off x="2220578" y="451025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9F98DAB-AE56-462A-360E-023E1D7E32D1}"/>
                </a:ext>
              </a:extLst>
            </p:cNvPr>
            <p:cNvSpPr/>
            <p:nvPr/>
          </p:nvSpPr>
          <p:spPr>
            <a:xfrm>
              <a:off x="4119893" y="413766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EEE2C9E-00B4-5812-2819-CAAD8987ACC4}"/>
                </a:ext>
              </a:extLst>
            </p:cNvPr>
            <p:cNvSpPr/>
            <p:nvPr/>
          </p:nvSpPr>
          <p:spPr>
            <a:xfrm>
              <a:off x="4447912" y="386984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F90044D-B394-235E-420A-196CC6982E89}"/>
                </a:ext>
              </a:extLst>
            </p:cNvPr>
            <p:cNvSpPr/>
            <p:nvPr/>
          </p:nvSpPr>
          <p:spPr>
            <a:xfrm>
              <a:off x="4479417" y="386719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3FCF22C-4C15-B3F3-916A-83B13020AAD0}"/>
                </a:ext>
              </a:extLst>
            </p:cNvPr>
            <p:cNvSpPr/>
            <p:nvPr/>
          </p:nvSpPr>
          <p:spPr>
            <a:xfrm>
              <a:off x="1787365" y="359840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601D781-6829-B513-354B-5377B564B609}"/>
                </a:ext>
              </a:extLst>
            </p:cNvPr>
            <p:cNvSpPr/>
            <p:nvPr/>
          </p:nvSpPr>
          <p:spPr>
            <a:xfrm>
              <a:off x="1852126" y="515456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0561C19-6684-3876-556D-D2AC2A2A8EB3}"/>
                </a:ext>
              </a:extLst>
            </p:cNvPr>
            <p:cNvSpPr/>
            <p:nvPr/>
          </p:nvSpPr>
          <p:spPr>
            <a:xfrm>
              <a:off x="4237344" y="413200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167CF82-3084-C015-ACE2-024DBB5E96CE}"/>
                </a:ext>
              </a:extLst>
            </p:cNvPr>
            <p:cNvSpPr/>
            <p:nvPr/>
          </p:nvSpPr>
          <p:spPr>
            <a:xfrm>
              <a:off x="1907578" y="514890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6953625-E801-7C8A-F213-A5DA823E5A88}"/>
                </a:ext>
              </a:extLst>
            </p:cNvPr>
            <p:cNvSpPr/>
            <p:nvPr/>
          </p:nvSpPr>
          <p:spPr>
            <a:xfrm>
              <a:off x="1025518" y="359842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415F1D8-3C27-F178-3C24-A1F55B10182E}"/>
                </a:ext>
              </a:extLst>
            </p:cNvPr>
            <p:cNvSpPr/>
            <p:nvPr/>
          </p:nvSpPr>
          <p:spPr>
            <a:xfrm>
              <a:off x="1340757" y="451023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257F2B8-5EF0-76A2-9AE3-B0B3C7197BD2}"/>
                </a:ext>
              </a:extLst>
            </p:cNvPr>
            <p:cNvSpPr/>
            <p:nvPr/>
          </p:nvSpPr>
          <p:spPr>
            <a:xfrm>
              <a:off x="1578251" y="359842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8DDC24D-331D-29F1-2543-EBE4E192AF62}"/>
                </a:ext>
              </a:extLst>
            </p:cNvPr>
            <p:cNvSpPr/>
            <p:nvPr/>
          </p:nvSpPr>
          <p:spPr>
            <a:xfrm>
              <a:off x="950222" y="359842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29DA5A7-76F1-1C05-3337-299D66108FEE}"/>
                </a:ext>
              </a:extLst>
            </p:cNvPr>
            <p:cNvSpPr/>
            <p:nvPr/>
          </p:nvSpPr>
          <p:spPr>
            <a:xfrm>
              <a:off x="3487264" y="386720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C518E3B-391C-72CF-0F36-A714638C23EA}"/>
                </a:ext>
              </a:extLst>
            </p:cNvPr>
            <p:cNvSpPr/>
            <p:nvPr/>
          </p:nvSpPr>
          <p:spPr>
            <a:xfrm>
              <a:off x="3778801" y="386719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8E552DB-2663-4C28-0633-97B15BEA6491}"/>
                </a:ext>
              </a:extLst>
            </p:cNvPr>
            <p:cNvSpPr/>
            <p:nvPr/>
          </p:nvSpPr>
          <p:spPr>
            <a:xfrm>
              <a:off x="3237275" y="386719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97ABE56-1A03-7257-B7F1-BB9543446CC7}"/>
                </a:ext>
              </a:extLst>
            </p:cNvPr>
            <p:cNvSpPr/>
            <p:nvPr/>
          </p:nvSpPr>
          <p:spPr>
            <a:xfrm>
              <a:off x="3647820" y="413768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B4DE96F-BF28-90B5-0A60-93FED0C8C637}"/>
                </a:ext>
              </a:extLst>
            </p:cNvPr>
            <p:cNvSpPr/>
            <p:nvPr/>
          </p:nvSpPr>
          <p:spPr>
            <a:xfrm>
              <a:off x="3562875" y="414031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3876D89-CF6A-7A02-7529-F7331B345B1E}"/>
                </a:ext>
              </a:extLst>
            </p:cNvPr>
            <p:cNvSpPr/>
            <p:nvPr/>
          </p:nvSpPr>
          <p:spPr>
            <a:xfrm>
              <a:off x="697264" y="664135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423B2CB-CBD2-06F8-059A-F90F232AF151}"/>
                </a:ext>
              </a:extLst>
            </p:cNvPr>
            <p:cNvSpPr/>
            <p:nvPr/>
          </p:nvSpPr>
          <p:spPr>
            <a:xfrm>
              <a:off x="699988" y="359320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9DD422B-47F8-36A5-3F1F-20B39BACFD3D}"/>
                </a:ext>
              </a:extLst>
            </p:cNvPr>
            <p:cNvSpPr/>
            <p:nvPr/>
          </p:nvSpPr>
          <p:spPr>
            <a:xfrm>
              <a:off x="700210" y="664723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3DD4899-2B41-DD73-3E2B-BAD1B99DDA92}"/>
                </a:ext>
              </a:extLst>
            </p:cNvPr>
            <p:cNvSpPr/>
            <p:nvPr/>
          </p:nvSpPr>
          <p:spPr>
            <a:xfrm>
              <a:off x="3302583" y="3372508"/>
              <a:ext cx="54623" cy="54500"/>
            </a:xfrm>
            <a:custGeom>
              <a:avLst/>
              <a:gdLst>
                <a:gd name="connsiteX0" fmla="*/ 10908 w 0"/>
                <a:gd name="connsiteY0" fmla="*/ 10849 h 0"/>
                <a:gd name="connsiteX1" fmla="*/ 10873 w 0"/>
                <a:gd name="connsiteY1" fmla="*/ 10883 h 0"/>
                <a:gd name="connsiteX2" fmla="*/ 10839 w 0"/>
                <a:gd name="connsiteY2" fmla="*/ 10849 h 0"/>
                <a:gd name="connsiteX3" fmla="*/ 10873 w 0"/>
                <a:gd name="connsiteY3" fmla="*/ 10815 h 0"/>
                <a:gd name="connsiteX4" fmla="*/ 10908 w 0"/>
                <a:gd name="connsiteY4" fmla="*/ 1084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908" y="10849"/>
                  </a:moveTo>
                  <a:cubicBezTo>
                    <a:pt x="10908" y="10868"/>
                    <a:pt x="10892" y="10883"/>
                    <a:pt x="10873" y="10883"/>
                  </a:cubicBezTo>
                  <a:cubicBezTo>
                    <a:pt x="10855" y="10883"/>
                    <a:pt x="10839" y="10868"/>
                    <a:pt x="10839" y="10849"/>
                  </a:cubicBezTo>
                  <a:cubicBezTo>
                    <a:pt x="10839" y="10830"/>
                    <a:pt x="10855" y="10815"/>
                    <a:pt x="10873" y="10815"/>
                  </a:cubicBezTo>
                  <a:cubicBezTo>
                    <a:pt x="10892" y="10815"/>
                    <a:pt x="10908" y="10830"/>
                    <a:pt x="10908" y="10849"/>
                  </a:cubicBezTo>
                  <a:close/>
                </a:path>
              </a:pathLst>
            </a:custGeom>
            <a:solidFill>
              <a:srgbClr val="FF0000"/>
            </a:solidFill>
            <a:ln w="252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96399512-1097-658B-4501-6DC5ABF49BE2}"/>
                </a:ext>
              </a:extLst>
            </p:cNvPr>
            <p:cNvSpPr txBox="1"/>
            <p:nvPr/>
          </p:nvSpPr>
          <p:spPr>
            <a:xfrm>
              <a:off x="2189488" y="422019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1223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EC65302E-7051-7F28-D28C-A0532ED3B1A9}"/>
                </a:ext>
              </a:extLst>
            </p:cNvPr>
            <p:cNvSpPr txBox="1"/>
            <p:nvPr/>
          </p:nvSpPr>
          <p:spPr>
            <a:xfrm>
              <a:off x="939097" y="3565701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1745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0DD1A7A5-DA8B-A727-753E-B8E3A49F2D9B}"/>
                </a:ext>
              </a:extLst>
            </p:cNvPr>
            <p:cNvSpPr txBox="1"/>
            <p:nvPr/>
          </p:nvSpPr>
          <p:spPr>
            <a:xfrm>
              <a:off x="679263" y="6366556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5D759EE-4FF9-D1D4-436B-F6767F9E9E5C}"/>
                </a:ext>
              </a:extLst>
            </p:cNvPr>
            <p:cNvSpPr txBox="1"/>
            <p:nvPr/>
          </p:nvSpPr>
          <p:spPr>
            <a:xfrm>
              <a:off x="4712757" y="3844429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1436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138F3FEA-C4A5-94B1-1BC8-4D4532249503}"/>
                </a:ext>
              </a:extLst>
            </p:cNvPr>
            <p:cNvSpPr txBox="1"/>
            <p:nvPr/>
          </p:nvSpPr>
          <p:spPr>
            <a:xfrm>
              <a:off x="4712757" y="356960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1591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EDBF417A-E42A-A414-68B1-18D4F6D18AF1}"/>
                    </a:ext>
                  </a:extLst>
                </p:cNvPr>
                <p:cNvSpPr/>
                <p:nvPr/>
              </p:nvSpPr>
              <p:spPr>
                <a:xfrm>
                  <a:off x="550889" y="358674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8E0FE734-7410-44A0-BD7B-E6E4E6DCA1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889" y="3586741"/>
                  <a:ext cx="304142" cy="400110"/>
                </a:xfrm>
                <a:prstGeom prst="rect">
                  <a:avLst/>
                </a:prstGeom>
                <a:blipFill>
                  <a:blip r:embed="rId2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2F08E8DA-FFE7-5CA9-FB65-CAE73343C316}"/>
                    </a:ext>
                  </a:extLst>
                </p:cNvPr>
                <p:cNvSpPr/>
                <p:nvPr/>
              </p:nvSpPr>
              <p:spPr>
                <a:xfrm>
                  <a:off x="550889" y="627571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68525C98-CA6C-4B1B-893C-EFBCDDF4B9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889" y="6275712"/>
                  <a:ext cx="304142" cy="400110"/>
                </a:xfrm>
                <a:prstGeom prst="rect">
                  <a:avLst/>
                </a:prstGeom>
                <a:blipFill>
                  <a:blip r:embed="rId3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78A8BA16-7D21-6BDE-E294-9BA89B266C6B}"/>
                    </a:ext>
                  </a:extLst>
                </p:cNvPr>
                <p:cNvSpPr/>
                <p:nvPr/>
              </p:nvSpPr>
              <p:spPr>
                <a:xfrm>
                  <a:off x="3918897" y="3495380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5" name="Rectangle 204">
                  <a:extLst>
                    <a:ext uri="{FF2B5EF4-FFF2-40B4-BE49-F238E27FC236}">
                      <a16:creationId xmlns:a16="http://schemas.microsoft.com/office/drawing/2014/main" id="{29087595-C173-4B6F-ADBD-7F6108AAD8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897" y="3495380"/>
                  <a:ext cx="304142" cy="400110"/>
                </a:xfrm>
                <a:prstGeom prst="rect">
                  <a:avLst/>
                </a:prstGeom>
                <a:blipFill>
                  <a:blip r:embed="rId6"/>
                  <a:stretch>
                    <a:fillRect r="-38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169" name="Rectangle 103">
              <a:extLst>
                <a:ext uri="{FF2B5EF4-FFF2-40B4-BE49-F238E27FC236}">
                  <a16:creationId xmlns:a16="http://schemas.microsoft.com/office/drawing/2014/main" id="{9BA65102-E08E-927C-5706-4F5C67ACB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10" y="5472541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0.2(1)</a:t>
              </a:r>
              <a:endParaRPr lang="en-GB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73" name="Rectangle 103">
              <a:extLst>
                <a:ext uri="{FF2B5EF4-FFF2-40B4-BE49-F238E27FC236}">
                  <a16:creationId xmlns:a16="http://schemas.microsoft.com/office/drawing/2014/main" id="{892C3F92-2C67-2D22-69AC-523BFAE3F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222" y="4277294"/>
              <a:ext cx="694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1.3(6</a:t>
              </a:r>
              <a:r>
                <a:rPr lang="en-CA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85" name="Rectangle 103">
              <a:extLst>
                <a:ext uri="{FF2B5EF4-FFF2-40B4-BE49-F238E27FC236}">
                  <a16:creationId xmlns:a16="http://schemas.microsoft.com/office/drawing/2014/main" id="{496C5A33-34B7-5E6E-9934-B6E0D809A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0768" y="3872040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6(3</a:t>
              </a:r>
              <a:r>
                <a:rPr lang="en-CA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91" name="Rectangle 103">
              <a:extLst>
                <a:ext uri="{FF2B5EF4-FFF2-40B4-BE49-F238E27FC236}">
                  <a16:creationId xmlns:a16="http://schemas.microsoft.com/office/drawing/2014/main" id="{64DF12C7-1415-E963-75E2-CAFCA7B6A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806" y="3541756"/>
              <a:ext cx="639555" cy="369332"/>
            </a:xfrm>
            <a:prstGeom prst="rect">
              <a:avLst/>
            </a:prstGeom>
            <a:ln w="11113">
              <a:solidFill>
                <a:srgbClr val="FF7C80"/>
              </a:solidFill>
              <a:prstDash val="solid"/>
              <a:miter lim="800000"/>
              <a:headEnd/>
              <a:tailEnd/>
            </a:ln>
            <a:effectLst>
              <a:softEdge rad="1143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&lt;13</a:t>
              </a:r>
              <a:endParaRPr lang="en-GB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10" name="Rectangle 103">
              <a:extLst>
                <a:ext uri="{FF2B5EF4-FFF2-40B4-BE49-F238E27FC236}">
                  <a16:creationId xmlns:a16="http://schemas.microsoft.com/office/drawing/2014/main" id="{3A8CC480-BE8C-5550-DD28-04393CFC4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9309" y="4570914"/>
              <a:ext cx="583858" cy="30129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12(3</a:t>
              </a:r>
              <a:r>
                <a:rPr lang="en-CA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1" name="Rectangle 103">
              <a:extLst>
                <a:ext uri="{FF2B5EF4-FFF2-40B4-BE49-F238E27FC236}">
                  <a16:creationId xmlns:a16="http://schemas.microsoft.com/office/drawing/2014/main" id="{E687B07E-5AE3-FC36-C549-E4201A305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294" y="3851674"/>
              <a:ext cx="733239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33(15)</a:t>
              </a:r>
              <a:endParaRPr lang="en-GB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2" name="Rectangle 103">
              <a:extLst>
                <a:ext uri="{FF2B5EF4-FFF2-40B4-BE49-F238E27FC236}">
                  <a16:creationId xmlns:a16="http://schemas.microsoft.com/office/drawing/2014/main" id="{2E4FB935-160D-4D1C-5F43-60EB6953F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3594" y="4111595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60(8</a:t>
              </a:r>
              <a:r>
                <a:rPr lang="en-CA" sz="16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3" name="Rectangle 103">
              <a:extLst>
                <a:ext uri="{FF2B5EF4-FFF2-40B4-BE49-F238E27FC236}">
                  <a16:creationId xmlns:a16="http://schemas.microsoft.com/office/drawing/2014/main" id="{FCE790B0-B44A-76BD-DE4D-BEA779681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1156" y="3833615"/>
              <a:ext cx="731962" cy="33966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00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41(18)</a:t>
              </a:r>
              <a:endParaRPr lang="en-GB" sz="1400" b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4" name="Rectangle 103">
              <a:extLst>
                <a:ext uri="{FF2B5EF4-FFF2-40B4-BE49-F238E27FC236}">
                  <a16:creationId xmlns:a16="http://schemas.microsoft.com/office/drawing/2014/main" id="{A5FA788E-060F-3466-083E-29A066043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2891" y="4505891"/>
              <a:ext cx="743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89(13</a:t>
              </a:r>
              <a:r>
                <a:rPr lang="en-CA" sz="1400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26" name="Rectangle 103">
              <a:extLst>
                <a:ext uri="{FF2B5EF4-FFF2-40B4-BE49-F238E27FC236}">
                  <a16:creationId xmlns:a16="http://schemas.microsoft.com/office/drawing/2014/main" id="{E7C50B9B-ACEA-46EB-5E60-CAC9DD8D5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532" y="5735703"/>
              <a:ext cx="639458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8.6(5</a:t>
              </a:r>
              <a:r>
                <a:rPr lang="en-CA" sz="1400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054EBB5A-62F8-4C73-E79C-D4341BB4FD81}"/>
                    </a:ext>
                  </a:extLst>
                </p:cNvPr>
                <p:cNvSpPr/>
                <p:nvPr/>
              </p:nvSpPr>
              <p:spPr>
                <a:xfrm>
                  <a:off x="3918897" y="3788783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04" name="Rectangle 203">
                  <a:extLst>
                    <a:ext uri="{FF2B5EF4-FFF2-40B4-BE49-F238E27FC236}">
                      <a16:creationId xmlns:a16="http://schemas.microsoft.com/office/drawing/2014/main" id="{AA714680-8A0E-4D0C-95E0-89AC12FA06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897" y="3788783"/>
                  <a:ext cx="304142" cy="400110"/>
                </a:xfrm>
                <a:prstGeom prst="rect">
                  <a:avLst/>
                </a:prstGeom>
                <a:blipFill>
                  <a:blip r:embed="rId7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236" name="Rectangle 103">
              <a:extLst>
                <a:ext uri="{FF2B5EF4-FFF2-40B4-BE49-F238E27FC236}">
                  <a16:creationId xmlns:a16="http://schemas.microsoft.com/office/drawing/2014/main" id="{680A4544-27E5-09AB-E2BA-DC549BC0E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8609" y="4548368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1.5(7</a:t>
              </a:r>
              <a:r>
                <a:rPr lang="en-CA" sz="16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237" name="Rectangle 103">
              <a:extLst>
                <a:ext uri="{FF2B5EF4-FFF2-40B4-BE49-F238E27FC236}">
                  <a16:creationId xmlns:a16="http://schemas.microsoft.com/office/drawing/2014/main" id="{8D4F38FE-8731-C096-D053-66116489C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126" y="5470232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0.3(1</a:t>
              </a:r>
              <a:r>
                <a:rPr lang="en-CA" sz="16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192" name="Rectangle 103">
              <a:extLst>
                <a:ext uri="{FF2B5EF4-FFF2-40B4-BE49-F238E27FC236}">
                  <a16:creationId xmlns:a16="http://schemas.microsoft.com/office/drawing/2014/main" id="{1808033D-BA3C-CB57-63A6-2AC7CF158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472" y="5301208"/>
              <a:ext cx="692250" cy="2880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1.5(2</a:t>
              </a:r>
              <a:r>
                <a:rPr lang="en-CA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745181E-34EE-0B6F-39B1-333EB4B03859}"/>
              </a:ext>
            </a:extLst>
          </p:cNvPr>
          <p:cNvSpPr/>
          <p:nvPr/>
        </p:nvSpPr>
        <p:spPr>
          <a:xfrm>
            <a:off x="9554100" y="3480774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B979578-5023-07D6-18FB-24D63AC173BA}"/>
                  </a:ext>
                </a:extLst>
              </p:cNvPr>
              <p:cNvSpPr/>
              <p:nvPr/>
            </p:nvSpPr>
            <p:spPr>
              <a:xfrm>
                <a:off x="10170414" y="3603646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414" y="3603646"/>
                <a:ext cx="304142" cy="400110"/>
              </a:xfrm>
              <a:prstGeom prst="rect">
                <a:avLst/>
              </a:prstGeom>
              <a:blipFill>
                <a:blip r:embed="rId8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48" name="Rectangle 103">
            <a:extLst>
              <a:ext uri="{FF2B5EF4-FFF2-40B4-BE49-F238E27FC236}">
                <a16:creationId xmlns:a16="http://schemas.microsoft.com/office/drawing/2014/main" id="{D864D5E8-42A1-31A6-5466-01528EAF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8882" y="3624515"/>
            <a:ext cx="639555" cy="369332"/>
          </a:xfrm>
          <a:prstGeom prst="rect">
            <a:avLst/>
          </a:prstGeom>
          <a:ln w="11113">
            <a:solidFill>
              <a:srgbClr val="FF7C80"/>
            </a:solidFill>
            <a:prstDash val="solid"/>
            <a:miter lim="800000"/>
            <a:headEnd/>
            <a:tailEnd/>
          </a:ln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0.53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A442D9-CFCD-E442-A17B-B7F8AA2453FE}"/>
              </a:ext>
            </a:extLst>
          </p:cNvPr>
          <p:cNvGrpSpPr/>
          <p:nvPr/>
        </p:nvGrpSpPr>
        <p:grpSpPr>
          <a:xfrm>
            <a:off x="6802406" y="3673967"/>
            <a:ext cx="4869455" cy="3139409"/>
            <a:chOff x="6802406" y="3581031"/>
            <a:chExt cx="4869455" cy="31394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6B28742E-C1E1-74C6-1299-402509AF196F}"/>
                    </a:ext>
                  </a:extLst>
                </p:cNvPr>
                <p:cNvSpPr/>
                <p:nvPr/>
              </p:nvSpPr>
              <p:spPr>
                <a:xfrm>
                  <a:off x="8081152" y="481500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5C9E3809-B0B0-E6BE-3CB3-D1A4515027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1152" y="4815007"/>
                  <a:ext cx="304142" cy="400110"/>
                </a:xfrm>
                <a:prstGeom prst="rect">
                  <a:avLst/>
                </a:prstGeom>
                <a:blipFill>
                  <a:blip r:embed="rId11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8A490B8-7750-9A5C-D8CD-8C7ED6B3E373}"/>
                </a:ext>
              </a:extLst>
            </p:cNvPr>
            <p:cNvSpPr txBox="1"/>
            <p:nvPr/>
          </p:nvSpPr>
          <p:spPr>
            <a:xfrm>
              <a:off x="8441005" y="486987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854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0F656B0-DBA2-0336-16AC-BC8289A4DFB1}"/>
                </a:ext>
              </a:extLst>
            </p:cNvPr>
            <p:cNvSpPr/>
            <p:nvPr/>
          </p:nvSpPr>
          <p:spPr>
            <a:xfrm>
              <a:off x="8117455" y="387633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AD051A9-E8A0-84C2-7721-6B378B305F69}"/>
                </a:ext>
              </a:extLst>
            </p:cNvPr>
            <p:cNvSpPr/>
            <p:nvPr/>
          </p:nvSpPr>
          <p:spPr>
            <a:xfrm>
              <a:off x="8158891" y="452013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F985030-2334-FBB4-0BF0-1D182BB34638}"/>
                </a:ext>
              </a:extLst>
            </p:cNvPr>
            <p:cNvSpPr/>
            <p:nvPr/>
          </p:nvSpPr>
          <p:spPr>
            <a:xfrm>
              <a:off x="7703843" y="516454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008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23B108D-9D0B-0287-18FC-30C70E330849}"/>
                </a:ext>
              </a:extLst>
            </p:cNvPr>
            <p:cNvSpPr/>
            <p:nvPr/>
          </p:nvSpPr>
          <p:spPr>
            <a:xfrm flipV="1">
              <a:off x="10013192" y="410117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7800EA2-6F82-7405-C186-538F0E30C125}"/>
                </a:ext>
              </a:extLst>
            </p:cNvPr>
            <p:cNvSpPr/>
            <p:nvPr/>
          </p:nvSpPr>
          <p:spPr>
            <a:xfrm>
              <a:off x="8154647" y="451984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619F00-049F-5C19-8758-5FFC522FB6A6}"/>
                </a:ext>
              </a:extLst>
            </p:cNvPr>
            <p:cNvSpPr/>
            <p:nvPr/>
          </p:nvSpPr>
          <p:spPr>
            <a:xfrm>
              <a:off x="10487162" y="387689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60F62EF-75AE-8F3F-8560-471EEDA3FC04}"/>
                </a:ext>
              </a:extLst>
            </p:cNvPr>
            <p:cNvSpPr/>
            <p:nvPr/>
          </p:nvSpPr>
          <p:spPr>
            <a:xfrm>
              <a:off x="8472095" y="452558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BD3FAB3-A689-E03D-B8AA-0C683403B931}"/>
                </a:ext>
              </a:extLst>
            </p:cNvPr>
            <p:cNvSpPr/>
            <p:nvPr/>
          </p:nvSpPr>
          <p:spPr>
            <a:xfrm>
              <a:off x="10371410" y="415299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5E9B03-9B54-16B6-175E-51AE397DE433}"/>
                </a:ext>
              </a:extLst>
            </p:cNvPr>
            <p:cNvSpPr/>
            <p:nvPr/>
          </p:nvSpPr>
          <p:spPr>
            <a:xfrm>
              <a:off x="10699429" y="388517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46F6E98-6C7D-DCC8-C299-CC9E92E948E4}"/>
                </a:ext>
              </a:extLst>
            </p:cNvPr>
            <p:cNvSpPr/>
            <p:nvPr/>
          </p:nvSpPr>
          <p:spPr>
            <a:xfrm>
              <a:off x="10730934" y="388252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C99290-31B3-C1E5-5552-FAC1F0A14DEA}"/>
                </a:ext>
              </a:extLst>
            </p:cNvPr>
            <p:cNvSpPr/>
            <p:nvPr/>
          </p:nvSpPr>
          <p:spPr>
            <a:xfrm>
              <a:off x="8038882" y="361373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F3780E9-38E1-DAAA-6E52-E00CD5BAC9AE}"/>
                </a:ext>
              </a:extLst>
            </p:cNvPr>
            <p:cNvSpPr/>
            <p:nvPr/>
          </p:nvSpPr>
          <p:spPr>
            <a:xfrm>
              <a:off x="8103643" y="516989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9F08230-32C0-8777-4F01-751600041F53}"/>
                </a:ext>
              </a:extLst>
            </p:cNvPr>
            <p:cNvSpPr/>
            <p:nvPr/>
          </p:nvSpPr>
          <p:spPr>
            <a:xfrm>
              <a:off x="10488861" y="414733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404AC7D-2C21-5CA0-BFA7-D518EDC18E4E}"/>
                </a:ext>
              </a:extLst>
            </p:cNvPr>
            <p:cNvSpPr/>
            <p:nvPr/>
          </p:nvSpPr>
          <p:spPr>
            <a:xfrm>
              <a:off x="8159095" y="516423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9CD7C5-C03E-4FAD-7F5F-9CB6C585BD39}"/>
                </a:ext>
              </a:extLst>
            </p:cNvPr>
            <p:cNvSpPr/>
            <p:nvPr/>
          </p:nvSpPr>
          <p:spPr>
            <a:xfrm>
              <a:off x="7277035" y="361375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62EDB76-AB26-2450-8754-070E4ECF2948}"/>
                </a:ext>
              </a:extLst>
            </p:cNvPr>
            <p:cNvSpPr/>
            <p:nvPr/>
          </p:nvSpPr>
          <p:spPr>
            <a:xfrm>
              <a:off x="7592274" y="452556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36A604A-E51A-ABC8-2802-AC32D27F1315}"/>
                </a:ext>
              </a:extLst>
            </p:cNvPr>
            <p:cNvSpPr/>
            <p:nvPr/>
          </p:nvSpPr>
          <p:spPr>
            <a:xfrm>
              <a:off x="7829768" y="361375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EEA3C4A-775E-08EE-2AB5-AA58D6F3B430}"/>
                </a:ext>
              </a:extLst>
            </p:cNvPr>
            <p:cNvSpPr/>
            <p:nvPr/>
          </p:nvSpPr>
          <p:spPr>
            <a:xfrm>
              <a:off x="7201739" y="361375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364014-624A-5239-6748-3395B5F5C86E}"/>
                </a:ext>
              </a:extLst>
            </p:cNvPr>
            <p:cNvSpPr/>
            <p:nvPr/>
          </p:nvSpPr>
          <p:spPr>
            <a:xfrm>
              <a:off x="9738781" y="388253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B422725-5E51-D82D-A07B-80A5D02E9896}"/>
                </a:ext>
              </a:extLst>
            </p:cNvPr>
            <p:cNvSpPr/>
            <p:nvPr/>
          </p:nvSpPr>
          <p:spPr>
            <a:xfrm>
              <a:off x="10030318" y="388252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FEAB418-5350-F51B-8389-E687F9C995C9}"/>
                </a:ext>
              </a:extLst>
            </p:cNvPr>
            <p:cNvSpPr/>
            <p:nvPr/>
          </p:nvSpPr>
          <p:spPr>
            <a:xfrm>
              <a:off x="9488792" y="388252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431E912-059E-F8AF-D5BA-EB575299D8B0}"/>
                </a:ext>
              </a:extLst>
            </p:cNvPr>
            <p:cNvSpPr/>
            <p:nvPr/>
          </p:nvSpPr>
          <p:spPr>
            <a:xfrm>
              <a:off x="9899337" y="415301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7492A90-6C2A-2224-D50E-87D85EC6DE06}"/>
                </a:ext>
              </a:extLst>
            </p:cNvPr>
            <p:cNvSpPr/>
            <p:nvPr/>
          </p:nvSpPr>
          <p:spPr>
            <a:xfrm>
              <a:off x="9814392" y="415564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827907A-8204-C931-705B-1E8B41EEAA52}"/>
                </a:ext>
              </a:extLst>
            </p:cNvPr>
            <p:cNvSpPr/>
            <p:nvPr/>
          </p:nvSpPr>
          <p:spPr>
            <a:xfrm>
              <a:off x="6948781" y="665668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1843380-3D1A-A66E-5C64-C236398BF028}"/>
                </a:ext>
              </a:extLst>
            </p:cNvPr>
            <p:cNvSpPr/>
            <p:nvPr/>
          </p:nvSpPr>
          <p:spPr>
            <a:xfrm>
              <a:off x="6951505" y="360853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C732DA7-50F5-B699-6E4C-521C4602BABC}"/>
                </a:ext>
              </a:extLst>
            </p:cNvPr>
            <p:cNvSpPr/>
            <p:nvPr/>
          </p:nvSpPr>
          <p:spPr>
            <a:xfrm>
              <a:off x="6951727" y="666256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B1ABBA5-369B-8E3C-9811-E7B9181BDF7B}"/>
                </a:ext>
              </a:extLst>
            </p:cNvPr>
            <p:cNvSpPr txBox="1"/>
            <p:nvPr/>
          </p:nvSpPr>
          <p:spPr>
            <a:xfrm>
              <a:off x="8441005" y="423552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1223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C36B6A9-BB24-B3C9-8235-D0AC5721F90E}"/>
                </a:ext>
              </a:extLst>
            </p:cNvPr>
            <p:cNvSpPr txBox="1"/>
            <p:nvPr/>
          </p:nvSpPr>
          <p:spPr>
            <a:xfrm>
              <a:off x="7190614" y="3581031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1745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86F4BA-E2FB-507F-9DDF-671F85F67C25}"/>
                </a:ext>
              </a:extLst>
            </p:cNvPr>
            <p:cNvSpPr txBox="1"/>
            <p:nvPr/>
          </p:nvSpPr>
          <p:spPr>
            <a:xfrm>
              <a:off x="6930780" y="6381886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3C5786-3694-5156-32D1-FFB874D24AB6}"/>
                </a:ext>
              </a:extLst>
            </p:cNvPr>
            <p:cNvSpPr txBox="1"/>
            <p:nvPr/>
          </p:nvSpPr>
          <p:spPr>
            <a:xfrm>
              <a:off x="10964274" y="3859759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1436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5CD390-D84E-4BB0-EC7F-6CBE2A3D2D9E}"/>
                </a:ext>
              </a:extLst>
            </p:cNvPr>
            <p:cNvSpPr txBox="1"/>
            <p:nvPr/>
          </p:nvSpPr>
          <p:spPr>
            <a:xfrm>
              <a:off x="10964274" y="358493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1591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27C71B3-83FB-D1E2-EE68-0F5CD25DB25D}"/>
                    </a:ext>
                  </a:extLst>
                </p:cNvPr>
                <p:cNvSpPr/>
                <p:nvPr/>
              </p:nvSpPr>
              <p:spPr>
                <a:xfrm>
                  <a:off x="6802406" y="360207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C513A36-1AB5-B8AD-66A2-1E713F053A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2406" y="3602071"/>
                  <a:ext cx="304142" cy="400110"/>
                </a:xfrm>
                <a:prstGeom prst="rect">
                  <a:avLst/>
                </a:prstGeom>
                <a:blipFill>
                  <a:blip r:embed="rId9"/>
                  <a:stretch>
                    <a:fillRect r="-38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EBAE4E2C-D573-DF7A-94A8-4543FC4838BA}"/>
                    </a:ext>
                  </a:extLst>
                </p:cNvPr>
                <p:cNvSpPr/>
                <p:nvPr/>
              </p:nvSpPr>
              <p:spPr>
                <a:xfrm>
                  <a:off x="6802406" y="629104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C8F23A89-3FDF-A768-0E72-6A12210381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2406" y="6291042"/>
                  <a:ext cx="304142" cy="400110"/>
                </a:xfrm>
                <a:prstGeom prst="rect">
                  <a:avLst/>
                </a:prstGeom>
                <a:blipFill>
                  <a:blip r:embed="rId10"/>
                  <a:stretch>
                    <a:fillRect r="-3800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D6624A2B-C206-B990-2B58-A92912EAEC61}"/>
                    </a:ext>
                  </a:extLst>
                </p:cNvPr>
                <p:cNvSpPr/>
                <p:nvPr/>
              </p:nvSpPr>
              <p:spPr>
                <a:xfrm>
                  <a:off x="8081152" y="414307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61B24E2-6F22-F6B8-0DA2-99D328431A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1152" y="4143078"/>
                  <a:ext cx="304142" cy="400110"/>
                </a:xfrm>
                <a:prstGeom prst="rect">
                  <a:avLst/>
                </a:prstGeom>
                <a:blipFill>
                  <a:blip r:embed="rId12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45" name="Rectangle 103">
              <a:extLst>
                <a:ext uri="{FF2B5EF4-FFF2-40B4-BE49-F238E27FC236}">
                  <a16:creationId xmlns:a16="http://schemas.microsoft.com/office/drawing/2014/main" id="{2629DA50-D17D-B2A8-84BE-9A0C5875F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2627" y="5487871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0.18</a:t>
              </a:r>
              <a:endParaRPr lang="en-GB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46" name="Rectangle 103">
              <a:extLst>
                <a:ext uri="{FF2B5EF4-FFF2-40B4-BE49-F238E27FC236}">
                  <a16:creationId xmlns:a16="http://schemas.microsoft.com/office/drawing/2014/main" id="{9D08552E-1275-892D-3B19-5EBBCA8B3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1739" y="4292624"/>
              <a:ext cx="694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1.5</a:t>
              </a:r>
              <a:endParaRPr lang="en-GB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49" name="Rectangle 103">
              <a:extLst>
                <a:ext uri="{FF2B5EF4-FFF2-40B4-BE49-F238E27FC236}">
                  <a16:creationId xmlns:a16="http://schemas.microsoft.com/office/drawing/2014/main" id="{C1A78710-3110-CABB-B70B-59321BB92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1519" y="5369871"/>
              <a:ext cx="692250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0" name="Rectangle 103">
              <a:extLst>
                <a:ext uri="{FF2B5EF4-FFF2-40B4-BE49-F238E27FC236}">
                  <a16:creationId xmlns:a16="http://schemas.microsoft.com/office/drawing/2014/main" id="{EF4DD751-52D6-A4B1-DDF9-9DEDCFE24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0826" y="4586244"/>
              <a:ext cx="583858" cy="30129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381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13.4</a:t>
              </a:r>
              <a:endParaRPr lang="en-GB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1" name="Rectangle 103">
              <a:extLst>
                <a:ext uri="{FF2B5EF4-FFF2-40B4-BE49-F238E27FC236}">
                  <a16:creationId xmlns:a16="http://schemas.microsoft.com/office/drawing/2014/main" id="{41CDF107-32CD-1BE5-FDA8-1E6BDA171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5811" y="3867004"/>
              <a:ext cx="733239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31.9</a:t>
              </a:r>
              <a:endParaRPr lang="en-GB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2" name="Rectangle 103">
              <a:extLst>
                <a:ext uri="{FF2B5EF4-FFF2-40B4-BE49-F238E27FC236}">
                  <a16:creationId xmlns:a16="http://schemas.microsoft.com/office/drawing/2014/main" id="{ED24C603-FE78-5D0F-014A-1D9F2E34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5111" y="4126925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59.8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3" name="Rectangle 103">
              <a:extLst>
                <a:ext uri="{FF2B5EF4-FFF2-40B4-BE49-F238E27FC236}">
                  <a16:creationId xmlns:a16="http://schemas.microsoft.com/office/drawing/2014/main" id="{B89A4DB3-EC52-A767-1C77-2FFDAD565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2673" y="3844429"/>
              <a:ext cx="731962" cy="339664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00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36.5</a:t>
              </a:r>
              <a:endParaRPr lang="en-GB" sz="1400" b="1">
                <a:solidFill>
                  <a:srgbClr val="0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4" name="Rectangle 103">
              <a:extLst>
                <a:ext uri="{FF2B5EF4-FFF2-40B4-BE49-F238E27FC236}">
                  <a16:creationId xmlns:a16="http://schemas.microsoft.com/office/drawing/2014/main" id="{ABD2CE0D-7335-A230-B1C3-4E6E337D5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408" y="4521221"/>
              <a:ext cx="743875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88.8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5" name="Rectangle 103">
              <a:extLst>
                <a:ext uri="{FF2B5EF4-FFF2-40B4-BE49-F238E27FC236}">
                  <a16:creationId xmlns:a16="http://schemas.microsoft.com/office/drawing/2014/main" id="{BA9CA25A-0837-96D2-3017-814311A45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3049" y="5751033"/>
              <a:ext cx="639458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chemeClr val="tx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8.3</a:t>
              </a:r>
              <a:endParaRPr lang="en-GB" sz="140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036E89C0-773F-27FB-3E9C-DFA795966DDF}"/>
                    </a:ext>
                  </a:extLst>
                </p:cNvPr>
                <p:cNvSpPr/>
                <p:nvPr/>
              </p:nvSpPr>
              <p:spPr>
                <a:xfrm>
                  <a:off x="10170414" y="3804113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9CFE95C-ADF0-1FD7-9036-F238B8CC97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70414" y="3804113"/>
                  <a:ext cx="304142" cy="400110"/>
                </a:xfrm>
                <a:prstGeom prst="rect">
                  <a:avLst/>
                </a:prstGeom>
                <a:blipFill>
                  <a:blip r:embed="rId13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 useBgFill="1">
          <p:nvSpPr>
            <p:cNvPr id="57" name="Rectangle 103">
              <a:extLst>
                <a:ext uri="{FF2B5EF4-FFF2-40B4-BE49-F238E27FC236}">
                  <a16:creationId xmlns:a16="http://schemas.microsoft.com/office/drawing/2014/main" id="{E6A48EE9-654A-5490-5F2C-3DC7CCA8C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0126" y="4563698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1.9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 useBgFill="1">
          <p:nvSpPr>
            <p:cNvPr id="58" name="Rectangle 103">
              <a:extLst>
                <a:ext uri="{FF2B5EF4-FFF2-40B4-BE49-F238E27FC236}">
                  <a16:creationId xmlns:a16="http://schemas.microsoft.com/office/drawing/2014/main" id="{D9EBF57B-E913-F506-A9C9-909900D36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6643" y="5485562"/>
              <a:ext cx="634831" cy="369332"/>
            </a:xfrm>
            <a:prstGeom prst="rect">
              <a:avLst/>
            </a:prstGeom>
            <a:ln w="11113">
              <a:noFill/>
              <a:prstDash val="solid"/>
              <a:miter lim="800000"/>
              <a:headEnd/>
              <a:tailEnd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CA" sz="1400" b="1">
                  <a:solidFill>
                    <a:srgbClr val="66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0.33</a:t>
              </a:r>
              <a:endParaRPr lang="en-GB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0" name="Title 1">
            <a:extLst>
              <a:ext uri="{FF2B5EF4-FFF2-40B4-BE49-F238E27FC236}">
                <a16:creationId xmlns:a16="http://schemas.microsoft.com/office/drawing/2014/main" id="{756EC878-2432-EA89-C940-BEDBC8EEB4E7}"/>
              </a:ext>
            </a:extLst>
          </p:cNvPr>
          <p:cNvSpPr txBox="1">
            <a:spLocks/>
          </p:cNvSpPr>
          <p:nvPr/>
        </p:nvSpPr>
        <p:spPr>
          <a:xfrm>
            <a:off x="704767" y="2977704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Experiment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9AC62B63-77D5-C979-0262-816094153718}"/>
              </a:ext>
            </a:extLst>
          </p:cNvPr>
          <p:cNvSpPr txBox="1">
            <a:spLocks/>
          </p:cNvSpPr>
          <p:nvPr/>
        </p:nvSpPr>
        <p:spPr>
          <a:xfrm>
            <a:off x="6631960" y="127780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Mixing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6F99CEC-FAC9-AB82-94B2-C5D9EC6E5B08}"/>
                  </a:ext>
                </a:extLst>
              </p:cNvPr>
              <p:cNvSpPr txBox="1"/>
              <p:nvPr/>
            </p:nvSpPr>
            <p:spPr>
              <a:xfrm>
                <a:off x="6338912" y="3368025"/>
                <a:ext cx="585308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i="0" dirty="0"/>
                        <m:t>0.</m:t>
                      </m:r>
                      <m:r>
                        <m:rPr>
                          <m:nor/>
                        </m:rPr>
                        <a:rPr lang="en-GB" b="0" i="0" dirty="0" smtClean="0"/>
                        <m:t>001</m:t>
                      </m:r>
                      <m:r>
                        <m:rPr>
                          <m:nor/>
                        </m:rPr>
                        <a:rPr lang="en-GB" i="0" dirty="0" smtClean="0"/>
                        <m:t>(</m:t>
                      </m:r>
                      <m:r>
                        <m:rPr>
                          <m:nor/>
                        </m:rPr>
                        <a:rPr lang="en-GB" b="0" i="0" dirty="0" smtClean="0"/>
                        <m:t>3</m:t>
                      </m:r>
                      <m:r>
                        <m:rPr>
                          <m:nor/>
                        </m:rPr>
                        <a:rPr lang="en-GB" i="0" dirty="0" smtClean="0"/>
                        <m:t>)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i="0" dirty="0">
                          <a:solidFill>
                            <a:srgbClr val="FF0000"/>
                          </a:solidFill>
                        </a:rPr>
                        <m:t>0.113(5)</m:t>
                      </m:r>
                      <m:r>
                        <a:rPr lang="en-GB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i="1">
                          <a:solidFill>
                            <a:srgbClr val="00FF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=0.308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00FF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2A34597-48D8-AF97-FBB5-4F86787DE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8912" y="3368025"/>
                <a:ext cx="5853088" cy="276999"/>
              </a:xfrm>
              <a:prstGeom prst="rect">
                <a:avLst/>
              </a:prstGeom>
              <a:blipFill>
                <a:blip r:embed="rId14"/>
                <a:stretch>
                  <a:fillRect b="-3478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8E4E9-B0CC-7C0A-694B-FBC0D270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18</a:t>
            </a:fld>
            <a:endParaRPr lang="en-CA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6D7830F-11E5-1236-9AF2-F83768F180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16080" y="785005"/>
            <a:ext cx="4849144" cy="24683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02C694-D093-AD94-001C-38BB1E0A2F53}"/>
              </a:ext>
            </a:extLst>
          </p:cNvPr>
          <p:cNvSpPr txBox="1"/>
          <p:nvPr/>
        </p:nvSpPr>
        <p:spPr>
          <a:xfrm>
            <a:off x="624496" y="1169351"/>
            <a:ext cx="5471504" cy="132343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GS remains nearly pure with spherical configuration – consistent with phase transition </a:t>
            </a:r>
            <a:r>
              <a:rPr lang="en-US" sz="2000" b="1" dirty="0" err="1"/>
              <a:t>behaviour</a:t>
            </a:r>
            <a:r>
              <a:rPr lang="en-US" sz="2000" b="1" dirty="0"/>
              <a:t>.  Excited states strongly mixed.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118299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74294B-122E-798F-9260-619783A98A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0744"/>
          <a:stretch>
            <a:fillRect/>
          </a:stretch>
        </p:blipFill>
        <p:spPr>
          <a:xfrm>
            <a:off x="4434253" y="1388076"/>
            <a:ext cx="2669860" cy="49042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6C149C-1DC4-2C2E-A269-47517F518823}"/>
              </a:ext>
            </a:extLst>
          </p:cNvPr>
          <p:cNvSpPr/>
          <p:nvPr/>
        </p:nvSpPr>
        <p:spPr>
          <a:xfrm>
            <a:off x="6312024" y="6194150"/>
            <a:ext cx="4476283" cy="473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A9F347-7100-AFD9-DEDA-58DA9C9D24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247" r="15382"/>
          <a:stretch>
            <a:fillRect/>
          </a:stretch>
        </p:blipFill>
        <p:spPr>
          <a:xfrm>
            <a:off x="7104113" y="1388077"/>
            <a:ext cx="3684194" cy="49042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7E0107-1C89-6773-0152-13A13039D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17088"/>
            <a:ext cx="8280920" cy="465240"/>
          </a:xfrm>
        </p:spPr>
        <p:txBody>
          <a:bodyPr/>
          <a:lstStyle/>
          <a:p>
            <a:pPr algn="ctr"/>
            <a:r>
              <a:rPr lang="en-CA" sz="2800" dirty="0"/>
              <a:t>Strong similarity of </a:t>
            </a:r>
            <a:r>
              <a:rPr lang="en-CA" sz="2800" baseline="30000" dirty="0"/>
              <a:t>98</a:t>
            </a:r>
            <a:r>
              <a:rPr lang="en-CA" sz="2800" dirty="0"/>
              <a:t>Sr, </a:t>
            </a:r>
            <a:r>
              <a:rPr lang="en-CA" sz="2800" baseline="30000" dirty="0"/>
              <a:t>100</a:t>
            </a:r>
            <a:r>
              <a:rPr lang="en-CA" sz="2800" dirty="0"/>
              <a:t>Zr structure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63971-3840-E4C1-6B5D-8257ADE5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43" y="695960"/>
            <a:ext cx="3054081" cy="5547756"/>
          </a:xfrm>
        </p:spPr>
        <p:txBody>
          <a:bodyPr>
            <a:normAutofit/>
          </a:bodyPr>
          <a:lstStyle/>
          <a:p>
            <a:r>
              <a:rPr lang="en-CA" sz="2000" b="1" dirty="0"/>
              <a:t>Less collectivity in 0</a:t>
            </a:r>
            <a:r>
              <a:rPr lang="en-CA" sz="2000" b="1" baseline="-25000" dirty="0"/>
              <a:t>2</a:t>
            </a:r>
            <a:r>
              <a:rPr lang="en-CA" sz="2000" b="1" baseline="30000" dirty="0"/>
              <a:t>+</a:t>
            </a:r>
            <a:r>
              <a:rPr lang="en-CA" sz="2000" b="1" dirty="0"/>
              <a:t>  band than predicted  – likely the “spherical” configuration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571EB0-4BDB-EBA3-3492-BD90CCE03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40" y="2626383"/>
            <a:ext cx="2950374" cy="370129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DCFD8F-C8D6-2508-1D73-D4747F4B4E42}"/>
              </a:ext>
            </a:extLst>
          </p:cNvPr>
          <p:cNvCxnSpPr/>
          <p:nvPr/>
        </p:nvCxnSpPr>
        <p:spPr>
          <a:xfrm>
            <a:off x="7320136" y="1488637"/>
            <a:ext cx="0" cy="576064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29F439-FDB0-F5C4-1C9F-38D2660C0C52}"/>
              </a:ext>
            </a:extLst>
          </p:cNvPr>
          <p:cNvSpPr txBox="1"/>
          <p:nvPr/>
        </p:nvSpPr>
        <p:spPr>
          <a:xfrm>
            <a:off x="7382191" y="1488637"/>
            <a:ext cx="13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B(E2) </a:t>
            </a:r>
            <a:r>
              <a:rPr lang="en-CA" dirty="0" err="1"/>
              <a:t>W.u</a:t>
            </a:r>
            <a:r>
              <a:rPr lang="en-CA" dirty="0"/>
              <a:t>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9897884-39BE-E033-AC03-FAEB0E810670}"/>
              </a:ext>
            </a:extLst>
          </p:cNvPr>
          <p:cNvCxnSpPr/>
          <p:nvPr/>
        </p:nvCxnSpPr>
        <p:spPr>
          <a:xfrm>
            <a:off x="7330122" y="2142017"/>
            <a:ext cx="0" cy="576064"/>
          </a:xfrm>
          <a:prstGeom prst="straightConnector1">
            <a:avLst/>
          </a:prstGeom>
          <a:ln w="76200">
            <a:solidFill>
              <a:srgbClr val="0099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8DB1DBD-6975-1511-9807-F91320AEBE03}"/>
              </a:ext>
            </a:extLst>
          </p:cNvPr>
          <p:cNvSpPr txBox="1"/>
          <p:nvPr/>
        </p:nvSpPr>
        <p:spPr>
          <a:xfrm>
            <a:off x="7429369" y="2164641"/>
            <a:ext cx="13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10</a:t>
            </a:r>
            <a:r>
              <a:rPr lang="en-CA" baseline="30000" dirty="0"/>
              <a:t>3</a:t>
            </a:r>
            <a:r>
              <a:rPr lang="en-CA" dirty="0">
                <a:latin typeface="Symbol" panose="05050102010706020507" pitchFamily="18" charset="2"/>
              </a:rPr>
              <a:t>r</a:t>
            </a:r>
            <a:r>
              <a:rPr lang="en-CA" baseline="30000" dirty="0"/>
              <a:t>2</a:t>
            </a:r>
            <a:r>
              <a:rPr lang="en-CA" dirty="0"/>
              <a:t>(E0)</a:t>
            </a:r>
          </a:p>
        </p:txBody>
      </p:sp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AF6C2E29-1793-8649-E059-A83313F725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0643" r="52285"/>
          <a:stretch/>
        </p:blipFill>
        <p:spPr>
          <a:xfrm>
            <a:off x="4442068" y="6255895"/>
            <a:ext cx="3249244" cy="411932"/>
          </a:xfrm>
          <a:prstGeom prst="rect">
            <a:avLst/>
          </a:prstGeom>
        </p:spPr>
      </p:pic>
      <p:pic>
        <p:nvPicPr>
          <p:cNvPr id="9" name="Content Placeholder 12">
            <a:extLst>
              <a:ext uri="{FF2B5EF4-FFF2-40B4-BE49-F238E27FC236}">
                <a16:creationId xmlns:a16="http://schemas.microsoft.com/office/drawing/2014/main" id="{4D62FD41-194D-EFD3-6BE7-00A09594AD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63" t="90643" r="1446"/>
          <a:stretch>
            <a:fillRect/>
          </a:stretch>
        </p:blipFill>
        <p:spPr>
          <a:xfrm>
            <a:off x="7608168" y="6243716"/>
            <a:ext cx="3180139" cy="423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D18968-E02D-4298-D02A-084DD5B0CA0C}"/>
              </a:ext>
            </a:extLst>
          </p:cNvPr>
          <p:cNvSpPr txBox="1"/>
          <p:nvPr/>
        </p:nvSpPr>
        <p:spPr>
          <a:xfrm>
            <a:off x="10820576" y="4710830"/>
            <a:ext cx="12590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+mj-lt"/>
              </a:rPr>
              <a:t>E. </a:t>
            </a:r>
            <a:r>
              <a:rPr lang="fr-FR" sz="1400" b="1" dirty="0" err="1">
                <a:latin typeface="+mj-lt"/>
              </a:rPr>
              <a:t>Clement</a:t>
            </a:r>
            <a:r>
              <a:rPr lang="fr-FR" sz="1400" b="1" dirty="0">
                <a:latin typeface="+mj-lt"/>
              </a:rPr>
              <a:t> et al., PRL 116, 022701 (2016), PRC 94, 054326 (2016).</a:t>
            </a:r>
            <a:endParaRPr lang="en-CA" sz="1400" b="1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4BE509-AAB1-7965-8DE8-57A99BB0A006}"/>
              </a:ext>
            </a:extLst>
          </p:cNvPr>
          <p:cNvSpPr txBox="1"/>
          <p:nvPr/>
        </p:nvSpPr>
        <p:spPr>
          <a:xfrm>
            <a:off x="7929853" y="3008283"/>
            <a:ext cx="11184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Prolate</a:t>
            </a:r>
          </a:p>
          <a:p>
            <a:r>
              <a:rPr lang="en-CA" sz="1400" b="1" i="1" dirty="0">
                <a:latin typeface="+mj-lt"/>
              </a:rPr>
              <a:t>Q</a:t>
            </a:r>
            <a:r>
              <a:rPr lang="en-CA" sz="1400" b="1" baseline="-25000" dirty="0">
                <a:latin typeface="+mj-lt"/>
              </a:rPr>
              <a:t>s</a:t>
            </a:r>
            <a:r>
              <a:rPr lang="en-CA" sz="1400" b="1" dirty="0">
                <a:latin typeface="+mj-lt"/>
              </a:rPr>
              <a:t>(2</a:t>
            </a:r>
            <a:r>
              <a:rPr lang="en-CA" sz="1400" b="1" baseline="-25000" dirty="0">
                <a:latin typeface="+mj-lt"/>
              </a:rPr>
              <a:t>1</a:t>
            </a:r>
            <a:r>
              <a:rPr lang="en-CA" sz="1400" b="1" baseline="30000" dirty="0">
                <a:latin typeface="+mj-lt"/>
              </a:rPr>
              <a:t>+</a:t>
            </a:r>
            <a:r>
              <a:rPr lang="en-CA" sz="1400" b="1" dirty="0">
                <a:latin typeface="+mj-lt"/>
              </a:rPr>
              <a:t>) = ‒0.52(24) </a:t>
            </a:r>
            <a:r>
              <a:rPr lang="en-CA" sz="1400" b="1" dirty="0" err="1">
                <a:latin typeface="+mj-lt"/>
              </a:rPr>
              <a:t>eb</a:t>
            </a:r>
            <a:r>
              <a:rPr lang="en-CA" sz="1400" b="1" dirty="0">
                <a:latin typeface="+mj-lt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9981A-8940-3A32-CBB6-68C90AA55527}"/>
              </a:ext>
            </a:extLst>
          </p:cNvPr>
          <p:cNvSpPr txBox="1"/>
          <p:nvPr/>
        </p:nvSpPr>
        <p:spPr>
          <a:xfrm>
            <a:off x="9410251" y="3687400"/>
            <a:ext cx="1118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“Quasi-Spherical”</a:t>
            </a:r>
          </a:p>
          <a:p>
            <a:r>
              <a:rPr lang="en-CA" sz="1400" b="1" i="1" dirty="0">
                <a:latin typeface="+mj-lt"/>
              </a:rPr>
              <a:t>Q</a:t>
            </a:r>
            <a:r>
              <a:rPr lang="en-CA" sz="1400" b="1" baseline="-25000" dirty="0">
                <a:latin typeface="+mj-lt"/>
              </a:rPr>
              <a:t>s</a:t>
            </a:r>
            <a:r>
              <a:rPr lang="en-CA" sz="1400" b="1" dirty="0">
                <a:latin typeface="+mj-lt"/>
              </a:rPr>
              <a:t>(2</a:t>
            </a:r>
            <a:r>
              <a:rPr lang="en-CA" sz="1400" b="1" baseline="-25000" dirty="0">
                <a:latin typeface="+mj-lt"/>
              </a:rPr>
              <a:t>2</a:t>
            </a:r>
            <a:r>
              <a:rPr lang="en-CA" sz="1400" b="1" baseline="30000" dirty="0">
                <a:latin typeface="+mj-lt"/>
              </a:rPr>
              <a:t>+</a:t>
            </a:r>
            <a:r>
              <a:rPr lang="en-CA" sz="1400" b="1" dirty="0">
                <a:latin typeface="+mj-lt"/>
              </a:rPr>
              <a:t>) = +0.02(12) </a:t>
            </a:r>
            <a:r>
              <a:rPr lang="en-CA" sz="1400" b="1" dirty="0" err="1">
                <a:latin typeface="+mj-lt"/>
              </a:rPr>
              <a:t>eb</a:t>
            </a:r>
            <a:r>
              <a:rPr lang="en-CA" sz="1400" b="1" dirty="0">
                <a:latin typeface="+mj-lt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5DC03D-BC18-BC78-A895-BAF07F1CEBF4}"/>
              </a:ext>
            </a:extLst>
          </p:cNvPr>
          <p:cNvSpPr txBox="1"/>
          <p:nvPr/>
        </p:nvSpPr>
        <p:spPr>
          <a:xfrm>
            <a:off x="1485016" y="4738649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Prolate</a:t>
            </a:r>
            <a:endParaRPr lang="en-CA" sz="1400" b="1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D16A0C-24BC-AEA5-54B8-AE193E0B47BC}"/>
              </a:ext>
            </a:extLst>
          </p:cNvPr>
          <p:cNvSpPr txBox="1"/>
          <p:nvPr/>
        </p:nvSpPr>
        <p:spPr>
          <a:xfrm>
            <a:off x="2781619" y="432314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Prolate</a:t>
            </a:r>
            <a:endParaRPr lang="en-CA" sz="1400" b="1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9C8929-94B3-61CA-6F61-8B6D3A5F5433}"/>
              </a:ext>
            </a:extLst>
          </p:cNvPr>
          <p:cNvSpPr txBox="1"/>
          <p:nvPr/>
        </p:nvSpPr>
        <p:spPr>
          <a:xfrm>
            <a:off x="1526962" y="3208053"/>
            <a:ext cx="941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Spherical</a:t>
            </a:r>
            <a:endParaRPr lang="en-CA" sz="1400" b="1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D1EA729-B4AE-5647-BEAC-8E6A64CF8566}"/>
              </a:ext>
            </a:extLst>
          </p:cNvPr>
          <p:cNvSpPr txBox="1"/>
          <p:nvPr/>
        </p:nvSpPr>
        <p:spPr>
          <a:xfrm>
            <a:off x="2252024" y="542446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Oblate</a:t>
            </a:r>
            <a:endParaRPr lang="en-CA" sz="1400" b="1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6F2F7A-A523-9250-8740-D022EF02A4A0}"/>
              </a:ext>
            </a:extLst>
          </p:cNvPr>
          <p:cNvSpPr txBox="1"/>
          <p:nvPr/>
        </p:nvSpPr>
        <p:spPr>
          <a:xfrm>
            <a:off x="2536722" y="2773845"/>
            <a:ext cx="9410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MCSM</a:t>
            </a:r>
            <a:endParaRPr lang="en-CA" b="1" dirty="0"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6211EC-7306-8896-CB48-F86C39172491}"/>
              </a:ext>
            </a:extLst>
          </p:cNvPr>
          <p:cNvSpPr txBox="1"/>
          <p:nvPr/>
        </p:nvSpPr>
        <p:spPr>
          <a:xfrm>
            <a:off x="3287694" y="762175"/>
            <a:ext cx="890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baseline="30000" dirty="0">
                <a:latin typeface="+mj-lt"/>
              </a:rPr>
              <a:t>100</a:t>
            </a:r>
            <a:r>
              <a:rPr lang="en-US" b="1" dirty="0">
                <a:latin typeface="+mj-lt"/>
              </a:rPr>
              <a:t>Zr studied with </a:t>
            </a:r>
            <a:r>
              <a:rPr lang="en-US" b="1" dirty="0">
                <a:latin typeface="Symbol" panose="05050102010706020507" pitchFamily="18" charset="2"/>
              </a:rPr>
              <a:t>b</a:t>
            </a:r>
            <a:r>
              <a:rPr lang="en-US" b="1" dirty="0">
                <a:latin typeface="+mj-lt"/>
              </a:rPr>
              <a:t>-decay at TRIUMF-ISAC; level scheme constructed (D. </a:t>
            </a:r>
            <a:r>
              <a:rPr lang="en-US" b="1" dirty="0" err="1">
                <a:latin typeface="+mj-lt"/>
              </a:rPr>
              <a:t>Kalaydjieva</a:t>
            </a:r>
            <a:r>
              <a:rPr lang="en-US" b="1" dirty="0">
                <a:latin typeface="+mj-lt"/>
              </a:rPr>
              <a:t>, M. Zielinska, Saclay), 0</a:t>
            </a:r>
            <a:r>
              <a:rPr lang="en-US" b="1" baseline="-25000" dirty="0">
                <a:latin typeface="+mj-lt"/>
              </a:rPr>
              <a:t>3</a:t>
            </a:r>
            <a:r>
              <a:rPr lang="en-US" b="1" baseline="30000" dirty="0">
                <a:latin typeface="+mj-lt"/>
              </a:rPr>
              <a:t>+</a:t>
            </a:r>
            <a:r>
              <a:rPr lang="en-US" b="1" dirty="0">
                <a:latin typeface="+mj-lt"/>
              </a:rPr>
              <a:t>, 2</a:t>
            </a:r>
            <a:r>
              <a:rPr lang="en-US" b="1" baseline="-25000" dirty="0">
                <a:latin typeface="+mj-lt"/>
              </a:rPr>
              <a:t>2</a:t>
            </a:r>
            <a:r>
              <a:rPr lang="en-US" b="1" baseline="30000" dirty="0">
                <a:latin typeface="+mj-lt"/>
              </a:rPr>
              <a:t>+</a:t>
            </a:r>
            <a:r>
              <a:rPr lang="en-US" b="1" dirty="0">
                <a:latin typeface="+mj-lt"/>
              </a:rPr>
              <a:t> lifetimes measured (K. </a:t>
            </a:r>
            <a:r>
              <a:rPr lang="en-US" b="1" dirty="0" err="1">
                <a:latin typeface="+mj-lt"/>
              </a:rPr>
              <a:t>Stoychev</a:t>
            </a:r>
            <a:r>
              <a:rPr lang="en-US" b="1" dirty="0">
                <a:latin typeface="+mj-lt"/>
              </a:rPr>
              <a:t>, H. </a:t>
            </a:r>
            <a:r>
              <a:rPr lang="en-US" b="1" dirty="0" err="1">
                <a:latin typeface="+mj-lt"/>
              </a:rPr>
              <a:t>Bidaman</a:t>
            </a:r>
            <a:r>
              <a:rPr lang="en-US" b="1" dirty="0">
                <a:latin typeface="+mj-lt"/>
              </a:rPr>
              <a:t>, Guelph)</a:t>
            </a:r>
            <a:endParaRPr lang="en-CA" b="1" dirty="0">
              <a:latin typeface="+mj-lt"/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6ED4D1D6-E99C-D87A-1345-2CE504B7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19</a:t>
            </a:fld>
            <a:endParaRPr lang="en-CA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1666C7C-B37B-7D66-E5AE-EF8A26F31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5B5E5-C433-D5EF-DD51-44A3F9425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1316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2FE7F-516A-F159-5E29-36CF91C7B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Examining the &lt;Q</a:t>
            </a:r>
            <a:r>
              <a:rPr lang="en-US" baseline="30000" dirty="0"/>
              <a:t>2</a:t>
            </a:r>
            <a:r>
              <a:rPr lang="en-US" dirty="0"/>
              <a:t>&gt; invariant for 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D02B8-5D54-8678-8310-A2CBB482C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2550B-F58A-DFBD-6750-630C8E08B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8706C-046F-C6F2-01D5-79F89AAD6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20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5CB461-5E4A-804D-71A6-15F7A6C27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983529"/>
            <a:ext cx="7600950" cy="548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E6DBF2-368E-F6E9-81E7-5AF2B3441C81}"/>
              </a:ext>
            </a:extLst>
          </p:cNvPr>
          <p:cNvSpPr txBox="1"/>
          <p:nvPr/>
        </p:nvSpPr>
        <p:spPr>
          <a:xfrm>
            <a:off x="10162010" y="2295568"/>
            <a:ext cx="17556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 increase from </a:t>
            </a:r>
            <a:r>
              <a:rPr lang="en-US" baseline="30000" dirty="0"/>
              <a:t>98</a:t>
            </a:r>
            <a:r>
              <a:rPr lang="en-US" dirty="0"/>
              <a:t>Zr to </a:t>
            </a:r>
            <a:r>
              <a:rPr lang="en-US" baseline="30000" dirty="0"/>
              <a:t>100</a:t>
            </a:r>
            <a:r>
              <a:rPr lang="en-US" dirty="0"/>
              <a:t>Zr reflects ground-state transition from spherical to deformed</a:t>
            </a:r>
            <a:endParaRPr lang="en-CA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21E4B2-ACBF-8D30-5587-E065D5DFFB51}"/>
              </a:ext>
            </a:extLst>
          </p:cNvPr>
          <p:cNvCxnSpPr/>
          <p:nvPr/>
        </p:nvCxnSpPr>
        <p:spPr>
          <a:xfrm flipH="1" flipV="1">
            <a:off x="8832304" y="2132856"/>
            <a:ext cx="1329706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2519A5-067C-8253-1C84-7E1315AB5CD9}"/>
              </a:ext>
            </a:extLst>
          </p:cNvPr>
          <p:cNvCxnSpPr>
            <a:cxnSpLocks/>
          </p:cNvCxnSpPr>
          <p:nvPr/>
        </p:nvCxnSpPr>
        <p:spPr>
          <a:xfrm flipH="1">
            <a:off x="7752184" y="3068960"/>
            <a:ext cx="2409826" cy="23762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83C95C7-10E3-265C-CEAF-FC6A334A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0826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3651-D09B-1BC7-1CAB-780BA3F5C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Examining the &lt;Q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 invariant for Zr</a:t>
            </a:r>
            <a:endParaRPr lang="en-CA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1D013D-71E5-E9CA-A45B-749DA25EB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525" y="983529"/>
            <a:ext cx="7600950" cy="54864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921D6-08B6-C3B7-B5F4-3B60ED34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E3CDE-4FA5-EE66-151D-4F8C7B722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21</a:t>
            </a:fld>
            <a:endParaRPr lang="en-CA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24F3FF-884B-AF9F-A2C5-0EC272C27BA9}"/>
              </a:ext>
            </a:extLst>
          </p:cNvPr>
          <p:cNvSpPr txBox="1">
            <a:spLocks/>
          </p:cNvSpPr>
          <p:nvPr/>
        </p:nvSpPr>
        <p:spPr>
          <a:xfrm>
            <a:off x="609600" y="853046"/>
            <a:ext cx="10972800" cy="55477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0"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Arial" pitchFamily="34" charset="0"/>
              <a:buChar char="•"/>
              <a:defRPr kumimoji="0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kumimoji="0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kumimoji="0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kumimoji="0" lang="en-US" sz="20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2923E8-1CB3-AD98-01FB-637206E4C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19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F828-5E48-EEC6-01BC-3E085291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Examining the &lt;Q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 invariant for 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5A0E7-722E-677D-7606-55F797BF7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034BDE-8D0E-7AEF-87AF-4268D8F7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641C0-1453-BB93-0870-A68AF6E34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22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C2E9E5-1FF7-91E4-1643-D1EF78A6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74" y="983529"/>
            <a:ext cx="7600950" cy="54864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D117DCA-EFF7-DDEF-4145-24E54DC4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2773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11952-8456-DA1C-F114-5EB9EAE83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Examining the &lt;Q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 invariant for 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95F93-FB40-3C2F-5361-814262304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D0668-F39A-469B-E2F9-A0849644C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2E811-9140-D63B-71E0-C73F2ED18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23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A9FA53-3AAA-B038-6284-D126D3E48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983529"/>
            <a:ext cx="7600950" cy="548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233B20-2F29-A305-266A-49AB0D3E1CEF}"/>
              </a:ext>
            </a:extLst>
          </p:cNvPr>
          <p:cNvSpPr txBox="1"/>
          <p:nvPr/>
        </p:nvSpPr>
        <p:spPr>
          <a:xfrm>
            <a:off x="5343631" y="4866279"/>
            <a:ext cx="118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spherical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314E49-513A-8472-1F59-9BB1FB45B827}"/>
              </a:ext>
            </a:extLst>
          </p:cNvPr>
          <p:cNvSpPr txBox="1"/>
          <p:nvPr/>
        </p:nvSpPr>
        <p:spPr>
          <a:xfrm>
            <a:off x="7536160" y="15567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well-deformed prolate</a:t>
            </a:r>
            <a:endParaRPr lang="en-CA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8B8AFB5-95E9-3B72-1C87-6A7142D34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1589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1EBB-649A-F86E-FDF4-291925A6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Examining the &lt;Q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 invariant for 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A1DC5-B8C0-F800-08B7-90CCD93B5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1EADC4-8C5A-FA2B-D346-0C5BDD2D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499E5-325B-3A25-A946-1BE69399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24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D7CC14-B7E6-E163-4F3A-F2E4B5A0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983529"/>
            <a:ext cx="7600950" cy="5486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3868D5-1A6F-2A19-0127-158FC20938F4}"/>
              </a:ext>
            </a:extLst>
          </p:cNvPr>
          <p:cNvSpPr txBox="1"/>
          <p:nvPr/>
        </p:nvSpPr>
        <p:spPr>
          <a:xfrm>
            <a:off x="5343631" y="4866279"/>
            <a:ext cx="118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spherical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E5FDC9-1BA7-460D-18CE-918FA9317959}"/>
              </a:ext>
            </a:extLst>
          </p:cNvPr>
          <p:cNvSpPr txBox="1"/>
          <p:nvPr/>
        </p:nvSpPr>
        <p:spPr>
          <a:xfrm>
            <a:off x="7536160" y="15567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well-deformed prolate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1B23CE-4F7D-A291-BB12-33943221BBCA}"/>
              </a:ext>
            </a:extLst>
          </p:cNvPr>
          <p:cNvSpPr txBox="1"/>
          <p:nvPr/>
        </p:nvSpPr>
        <p:spPr>
          <a:xfrm>
            <a:off x="4511824" y="4219948"/>
            <a:ext cx="1184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Triaxial/ oblate</a:t>
            </a: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528FB4-B9A8-E72D-06DF-27F36870E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5842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78D9-7BD4-D2C5-A128-FC62984A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Examining the &lt;Q</a:t>
            </a:r>
            <a:r>
              <a:rPr kumimoji="0" 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&gt; invariant for 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24412-768E-10D0-D284-33CC119B5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52FF4-9560-729A-8F7E-FBBAA290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B6D21-A773-9EFF-E37C-9598C6E7A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25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260644-53B1-5BFD-3B53-CFF09FD36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983529"/>
            <a:ext cx="7600950" cy="5486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7FEADD-9D70-FA9A-C150-3B73BAE9A504}"/>
              </a:ext>
            </a:extLst>
          </p:cNvPr>
          <p:cNvSpPr txBox="1"/>
          <p:nvPr/>
        </p:nvSpPr>
        <p:spPr>
          <a:xfrm>
            <a:off x="5343631" y="4866279"/>
            <a:ext cx="118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spherical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7384D-5450-D812-0A25-84C0CD44AEF9}"/>
              </a:ext>
            </a:extLst>
          </p:cNvPr>
          <p:cNvSpPr txBox="1"/>
          <p:nvPr/>
        </p:nvSpPr>
        <p:spPr>
          <a:xfrm>
            <a:off x="7536160" y="15567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well-deformed prolate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00ADF8-9A28-2FBA-2F2F-E672B8518253}"/>
              </a:ext>
            </a:extLst>
          </p:cNvPr>
          <p:cNvSpPr txBox="1"/>
          <p:nvPr/>
        </p:nvSpPr>
        <p:spPr>
          <a:xfrm>
            <a:off x="4511824" y="4219948"/>
            <a:ext cx="1184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Triaxial/ oblate</a:t>
            </a: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BE746D-F727-E163-8D30-0DEFD6DB9595}"/>
              </a:ext>
            </a:extLst>
          </p:cNvPr>
          <p:cNvSpPr txBox="1"/>
          <p:nvPr/>
        </p:nvSpPr>
        <p:spPr>
          <a:xfrm>
            <a:off x="6384032" y="2703594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 prolate or triaxial structure? </a:t>
            </a:r>
            <a:endParaRPr lang="en-CA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08AB44-702F-D31B-50BF-09CF3823F916}"/>
              </a:ext>
            </a:extLst>
          </p:cNvPr>
          <p:cNvSpPr txBox="1"/>
          <p:nvPr/>
        </p:nvSpPr>
        <p:spPr>
          <a:xfrm>
            <a:off x="7836270" y="4773946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Weakly deformed structures</a:t>
            </a:r>
            <a:endParaRPr lang="en-CA" dirty="0">
              <a:solidFill>
                <a:srgbClr val="00B0F0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4392C3D-3390-2C92-275F-24ACEBCB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1870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0B2F340-DDB6-C07F-EC7C-65B9E766B8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2" t="6072" r="7621" b="4437"/>
          <a:stretch>
            <a:fillRect/>
          </a:stretch>
        </p:blipFill>
        <p:spPr>
          <a:xfrm>
            <a:off x="6312024" y="2089381"/>
            <a:ext cx="5363803" cy="38598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608D79-0CE1-FD11-2043-55582020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triple-shape coexistence in </a:t>
            </a:r>
            <a:r>
              <a:rPr lang="en-US" baseline="30000" dirty="0"/>
              <a:t>98</a:t>
            </a:r>
            <a:r>
              <a:rPr lang="en-US" dirty="0"/>
              <a:t>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03A3D-28FB-DD71-10C7-AC87E4383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7" y="761433"/>
            <a:ext cx="5568480" cy="5712617"/>
          </a:xfrm>
        </p:spPr>
        <p:txBody>
          <a:bodyPr>
            <a:normAutofit/>
          </a:bodyPr>
          <a:lstStyle/>
          <a:p>
            <a:r>
              <a:rPr lang="en-US" sz="1800" b="1" dirty="0"/>
              <a:t>Results for </a:t>
            </a:r>
            <a:r>
              <a:rPr lang="en-US" sz="1800" b="1" baseline="30000" dirty="0"/>
              <a:t>98</a:t>
            </a:r>
            <a:r>
              <a:rPr lang="en-US" sz="1800" b="1" dirty="0"/>
              <a:t>Zr agree “in spirit” with MCSM, BMF approaches of, e.g., SCCM and excited VAMPIR, of presence of multiple shapes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C753C66-8267-0813-F5F2-FC6815B1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3442" y="6401896"/>
            <a:ext cx="978485" cy="274320"/>
          </a:xfrm>
        </p:spPr>
        <p:txBody>
          <a:bodyPr/>
          <a:lstStyle/>
          <a:p>
            <a:fld id="{68BF226C-BBE2-486B-A436-1A58FD3B9F80}" type="slidenum">
              <a:rPr lang="en-CA" smtClean="0"/>
              <a:t>26</a:t>
            </a:fld>
            <a:endParaRPr lang="en-CA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88AFC9E-CC58-C957-9644-55AA0D71162A}"/>
              </a:ext>
            </a:extLst>
          </p:cNvPr>
          <p:cNvSpPr/>
          <p:nvPr/>
        </p:nvSpPr>
        <p:spPr>
          <a:xfrm>
            <a:off x="10222883" y="3818538"/>
            <a:ext cx="409621" cy="2054925"/>
          </a:xfrm>
          <a:prstGeom prst="roundRect">
            <a:avLst/>
          </a:prstGeom>
          <a:solidFill>
            <a:srgbClr val="00B0F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880FDF-0126-7A40-CC7F-A163592D4089}"/>
              </a:ext>
            </a:extLst>
          </p:cNvPr>
          <p:cNvSpPr txBox="1"/>
          <p:nvPr/>
        </p:nvSpPr>
        <p:spPr>
          <a:xfrm>
            <a:off x="2501197" y="2339591"/>
            <a:ext cx="1050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MCSM</a:t>
            </a:r>
            <a:endParaRPr lang="en-CA" sz="1600" dirty="0">
              <a:latin typeface="+mj-lt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7691E4-4A52-4285-D1F1-26721A8C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839838-3211-C262-53A0-0FBDCE7659BD}"/>
              </a:ext>
            </a:extLst>
          </p:cNvPr>
          <p:cNvSpPr txBox="1"/>
          <p:nvPr/>
        </p:nvSpPr>
        <p:spPr>
          <a:xfrm>
            <a:off x="839416" y="6237312"/>
            <a:ext cx="10369152" cy="52322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Conclusion: we have multiple shapes throughout the region </a:t>
            </a:r>
            <a:endParaRPr lang="en-CA" sz="2800" b="1" dirty="0">
              <a:latin typeface="+mj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DDAC49-C63E-14E8-9220-28B5B646F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8" y="984537"/>
            <a:ext cx="6293368" cy="9556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A58131-E3EE-41AC-ED17-EA4D2613354A}"/>
              </a:ext>
            </a:extLst>
          </p:cNvPr>
          <p:cNvSpPr txBox="1"/>
          <p:nvPr/>
        </p:nvSpPr>
        <p:spPr>
          <a:xfrm>
            <a:off x="1486171" y="4878344"/>
            <a:ext cx="720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baseline="30000" dirty="0">
                <a:latin typeface="+mj-lt"/>
              </a:rPr>
              <a:t>98</a:t>
            </a:r>
            <a:r>
              <a:rPr lang="en-US" sz="2400" b="1" dirty="0">
                <a:latin typeface="+mj-lt"/>
              </a:rPr>
              <a:t>Sr</a:t>
            </a:r>
            <a:endParaRPr lang="en-CA" sz="2400" b="1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79135F-4010-735E-FD04-2EE8C22D9C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10" t="5779" r="7599" b="3684"/>
          <a:stretch>
            <a:fillRect/>
          </a:stretch>
        </p:blipFill>
        <p:spPr>
          <a:xfrm>
            <a:off x="263352" y="2089381"/>
            <a:ext cx="5288416" cy="38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666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Collaborators on Zr projects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7368" y="759296"/>
            <a:ext cx="11233248" cy="5702343"/>
          </a:xfrm>
        </p:spPr>
        <p:txBody>
          <a:bodyPr>
            <a:noAutofit/>
          </a:bodyPr>
          <a:lstStyle/>
          <a:p>
            <a:r>
              <a:rPr lang="en-CA" sz="2000" b="1" dirty="0"/>
              <a:t>92Zr</a:t>
            </a:r>
          </a:p>
          <a:p>
            <a:pPr marL="118872" indent="0">
              <a:buNone/>
            </a:pPr>
            <a:endParaRPr lang="en-CA" sz="2000" b="1" dirty="0"/>
          </a:p>
          <a:p>
            <a:pPr marL="118872" indent="0">
              <a:buNone/>
            </a:pPr>
            <a:endParaRPr lang="en-CA" sz="2000" b="1" dirty="0"/>
          </a:p>
          <a:p>
            <a:r>
              <a:rPr lang="en-CA" sz="2000" b="1" dirty="0"/>
              <a:t>94Zr:</a:t>
            </a:r>
          </a:p>
          <a:p>
            <a:pPr marL="118872" indent="0">
              <a:buNone/>
            </a:pPr>
            <a:endParaRPr lang="en-CA" sz="2000" b="1" dirty="0"/>
          </a:p>
          <a:p>
            <a:endParaRPr lang="en-CA" sz="2000" b="1" dirty="0"/>
          </a:p>
          <a:p>
            <a:r>
              <a:rPr lang="en-CA" sz="2000" b="1" dirty="0"/>
              <a:t>96Zr: </a:t>
            </a:r>
          </a:p>
          <a:p>
            <a:endParaRPr lang="en-CA" sz="2000" b="1" dirty="0"/>
          </a:p>
          <a:p>
            <a:pPr marL="118872" indent="0">
              <a:buNone/>
            </a:pPr>
            <a:endParaRPr lang="en-CA" sz="2000" b="1" dirty="0"/>
          </a:p>
          <a:p>
            <a:pPr marL="118872" indent="0">
              <a:buNone/>
            </a:pPr>
            <a:endParaRPr lang="en-CA" sz="2000" b="1" dirty="0"/>
          </a:p>
          <a:p>
            <a:pPr marL="118872" indent="0">
              <a:buNone/>
            </a:pPr>
            <a:endParaRPr lang="en-CA" sz="2000" b="1" dirty="0"/>
          </a:p>
          <a:p>
            <a:pPr marL="118872" indent="0">
              <a:buNone/>
            </a:pPr>
            <a:endParaRPr lang="en-CA" sz="2000" b="1" dirty="0"/>
          </a:p>
          <a:p>
            <a:r>
              <a:rPr lang="en-CA" sz="2000" b="1" dirty="0"/>
              <a:t>98Zr</a:t>
            </a:r>
          </a:p>
          <a:p>
            <a:pPr marL="118872" indent="0">
              <a:buNone/>
            </a:pPr>
            <a:endParaRPr lang="en-CA" sz="2000" b="1" dirty="0"/>
          </a:p>
          <a:p>
            <a:endParaRPr lang="en-CA" sz="2000" b="1" dirty="0"/>
          </a:p>
          <a:p>
            <a:pPr marL="118872" indent="0">
              <a:buNone/>
            </a:pPr>
            <a:endParaRPr lang="en-CA" sz="2000" b="1" dirty="0"/>
          </a:p>
          <a:p>
            <a:r>
              <a:rPr lang="en-CA" sz="2000" b="1" dirty="0"/>
              <a:t>100Zr: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>
                <a:solidFill>
                  <a:prstClr val="black">
                    <a:tint val="95000"/>
                  </a:prstClr>
                </a:solidFill>
              </a:rPr>
              <a:pPr/>
              <a:t>27</a:t>
            </a:fld>
            <a:endParaRPr lang="en-CA">
              <a:solidFill>
                <a:prstClr val="black">
                  <a:tint val="9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E48313-C74A-C72B-0A16-5C5E5A54B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72"/>
          <a:stretch>
            <a:fillRect/>
          </a:stretch>
        </p:blipFill>
        <p:spPr>
          <a:xfrm>
            <a:off x="2207566" y="2276872"/>
            <a:ext cx="8455859" cy="1735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F903AE-6ABD-E446-AC9D-CBADD38EC4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76"/>
          <a:stretch>
            <a:fillRect/>
          </a:stretch>
        </p:blipFill>
        <p:spPr>
          <a:xfrm>
            <a:off x="2207568" y="1249722"/>
            <a:ext cx="8455858" cy="11711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CB250B-6A41-D3FB-7671-A86049833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568" y="4005064"/>
            <a:ext cx="8455859" cy="11990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7A177E-9B5E-D920-BFEF-3CAA36AE5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565" y="5137371"/>
            <a:ext cx="8455857" cy="1628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13C40F-2704-76AB-5CF8-D9F7D227D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9656" y="787407"/>
            <a:ext cx="6958161" cy="48135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DE902-0232-C7B1-D0F9-D23BED305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69893-25C4-DBBE-AF6C-93337C785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</p:spTree>
    <p:extLst>
      <p:ext uri="{BB962C8B-B14F-4D97-AF65-F5344CB8AC3E}">
        <p14:creationId xmlns:p14="http://schemas.microsoft.com/office/powerpoint/2010/main" val="2274914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4D2B3-FB26-5879-1624-DA63389E4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E1234-26D4-D391-71A8-46FCAF65A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2EC958-FA4F-C07F-76E4-8B3EC8DF6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1B1D46-A3AD-E356-BB46-CAE9F7CF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28</a:t>
            </a:fld>
            <a:endParaRPr lang="en-CA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0AE4DE2-302A-2CCF-3868-3F3952BFD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1847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20FA2-2CC7-81E2-99CB-38902A504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Phase Transitions</a:t>
            </a: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9858E7-5529-921E-E804-3B7F1AE1C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0430" y="3597551"/>
            <a:ext cx="10369152" cy="86409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/>
              <a:t>Derivatives usually taken with respect to T or P (control parameter)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C54D7F-5E45-F70B-630B-59C7F1526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772816"/>
            <a:ext cx="5384800" cy="3832848"/>
          </a:xfrm>
        </p:spPr>
        <p:txBody>
          <a:bodyPr>
            <a:normAutofit/>
          </a:bodyPr>
          <a:lstStyle/>
          <a:p>
            <a:r>
              <a:rPr lang="en-US" sz="2400" b="1" dirty="0"/>
              <a:t>2</a:t>
            </a:r>
            <a:r>
              <a:rPr lang="en-US" sz="2400" b="1" baseline="30000" dirty="0"/>
              <a:t>nd</a:t>
            </a:r>
            <a:r>
              <a:rPr lang="en-US" sz="2400" b="1" dirty="0"/>
              <a:t> Order</a:t>
            </a:r>
          </a:p>
          <a:p>
            <a:pPr lvl="1"/>
            <a:r>
              <a:rPr lang="en-US" sz="2000" b="1" dirty="0"/>
              <a:t>Classically – first derivatives remain continuous, but discontinuity in the second order derivative – ex. heat capacity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DA31A-F9B4-0A89-075F-4255E8652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73148-591C-3F58-A1B4-375988326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29</a:t>
            </a:fld>
            <a:endParaRPr lang="en-CA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C314BB1-893F-F08A-7247-7FF6BB289E67}"/>
              </a:ext>
            </a:extLst>
          </p:cNvPr>
          <p:cNvSpPr txBox="1">
            <a:spLocks/>
          </p:cNvSpPr>
          <p:nvPr/>
        </p:nvSpPr>
        <p:spPr>
          <a:xfrm>
            <a:off x="531180" y="719132"/>
            <a:ext cx="11051220" cy="1917780"/>
          </a:xfrm>
          <a:prstGeom prst="rect">
            <a:avLst/>
          </a:prstGeom>
        </p:spPr>
        <p:txBody>
          <a:bodyPr vert="horz" lIns="91440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0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Arial" pitchFamily="34" charset="0"/>
              <a:buChar char="•"/>
              <a:defRPr kumimoji="0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kumimoji="0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kumimoji="0"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kumimoji="0" lang="en-US"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000" b="1" dirty="0"/>
              <a:t>QPT defined when a quantum system experiences a sudden change in its structure (reflected in an order parameter) when a parameter that affects the Hamiltonian (control parameter) slightly changes around its critical value. The transitions are assumed to occur at zero temperature.</a:t>
            </a:r>
            <a:endParaRPr lang="en-CA" sz="2000" b="1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CC0EDEC-7F98-BE78-5F1F-0BBC415BFD1E}"/>
              </a:ext>
            </a:extLst>
          </p:cNvPr>
          <p:cNvSpPr txBox="1">
            <a:spLocks/>
          </p:cNvSpPr>
          <p:nvPr/>
        </p:nvSpPr>
        <p:spPr>
          <a:xfrm>
            <a:off x="589396" y="4247524"/>
            <a:ext cx="11051220" cy="1917780"/>
          </a:xfrm>
          <a:prstGeom prst="rect">
            <a:avLst/>
          </a:prstGeom>
        </p:spPr>
        <p:txBody>
          <a:bodyPr vert="horz" lIns="91440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0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Arial" pitchFamily="34" charset="0"/>
              <a:buChar char="•"/>
              <a:defRPr kumimoji="0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kumimoji="0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kumimoji="0"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kumimoji="0" lang="en-US"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000" b="1" dirty="0"/>
              <a:t>Ground state QPT – nucleon number acts as the control parameter – discrete instead of continuous</a:t>
            </a:r>
            <a:endParaRPr lang="en-CA" sz="2000" b="1" dirty="0"/>
          </a:p>
          <a:p>
            <a:r>
              <a:rPr lang="en-US" sz="2000" b="1" dirty="0"/>
              <a:t>QPTs are smoothed compared to classical systems, and display an intimate connection between dynamics and particle number</a:t>
            </a:r>
            <a:endParaRPr lang="en-CA" sz="2000" b="1" dirty="0"/>
          </a:p>
          <a:p>
            <a:r>
              <a:rPr lang="en-US" sz="2000" b="1" dirty="0"/>
              <a:t>A QPT implies an abrupt change in the properties of the ground state that results in the rapid change of several observables, e.g., S</a:t>
            </a:r>
            <a:r>
              <a:rPr lang="en-US" sz="2000" b="1" baseline="-25000" dirty="0"/>
              <a:t>2n</a:t>
            </a:r>
            <a:r>
              <a:rPr lang="en-US" sz="2000" b="1" dirty="0"/>
              <a:t>, E(4</a:t>
            </a:r>
            <a:r>
              <a:rPr lang="en-US" sz="2000" b="1" baseline="30000" dirty="0"/>
              <a:t>+</a:t>
            </a:r>
            <a:r>
              <a:rPr lang="en-US" sz="2000" b="1" baseline="-25000" dirty="0"/>
              <a:t>1</a:t>
            </a:r>
            <a:r>
              <a:rPr lang="en-US" sz="2000" b="1" dirty="0"/>
              <a:t>)/E(2</a:t>
            </a:r>
            <a:r>
              <a:rPr lang="en-US" sz="2000" b="1" baseline="30000" dirty="0"/>
              <a:t>+</a:t>
            </a:r>
            <a:r>
              <a:rPr lang="en-US" sz="2000" b="1" baseline="-25000" dirty="0"/>
              <a:t>1</a:t>
            </a:r>
            <a:r>
              <a:rPr lang="en-US" sz="2000" b="1" dirty="0"/>
              <a:t>), B(E2:2</a:t>
            </a:r>
            <a:r>
              <a:rPr lang="en-US" sz="2000" b="1" baseline="30000" dirty="0"/>
              <a:t>+</a:t>
            </a:r>
            <a:r>
              <a:rPr lang="en-US" sz="2000" b="1" baseline="-25000" dirty="0"/>
              <a:t>1</a:t>
            </a:r>
            <a:r>
              <a:rPr lang="en-US" sz="2000" b="1" dirty="0"/>
              <a:t>→ 0</a:t>
            </a:r>
            <a:r>
              <a:rPr lang="en-US" sz="2000" b="1" baseline="30000" dirty="0"/>
              <a:t>+</a:t>
            </a:r>
            <a:r>
              <a:rPr lang="en-US" sz="2000" b="1" baseline="-25000" dirty="0"/>
              <a:t>1</a:t>
            </a:r>
            <a:r>
              <a:rPr lang="en-US" sz="2000" b="1" dirty="0"/>
              <a:t>) values, etc.</a:t>
            </a:r>
          </a:p>
          <a:p>
            <a:endParaRPr lang="en-CA" sz="2000" b="1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EB20EEB-C718-0FD3-E86D-472D2E101416}"/>
              </a:ext>
            </a:extLst>
          </p:cNvPr>
          <p:cNvSpPr txBox="1">
            <a:spLocks/>
          </p:cNvSpPr>
          <p:nvPr/>
        </p:nvSpPr>
        <p:spPr>
          <a:xfrm>
            <a:off x="761998" y="1772816"/>
            <a:ext cx="5334001" cy="3832848"/>
          </a:xfrm>
          <a:prstGeom prst="rect">
            <a:avLst/>
          </a:prstGeom>
        </p:spPr>
        <p:txBody>
          <a:bodyPr vert="horz" lIns="91440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0"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100000"/>
              <a:buFont typeface="Arial" pitchFamily="34" charset="0"/>
              <a:buChar char="•"/>
              <a:defRPr kumimoji="0"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kumimoji="0"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kumimoji="0"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kumimoji="0" lang="en-US" sz="18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400" b="1" dirty="0"/>
              <a:t>1</a:t>
            </a:r>
            <a:r>
              <a:rPr lang="en-US" sz="2400" b="1" baseline="30000" dirty="0"/>
              <a:t>st </a:t>
            </a:r>
            <a:r>
              <a:rPr lang="en-US" sz="2400" b="1" dirty="0"/>
              <a:t>Order</a:t>
            </a:r>
          </a:p>
          <a:p>
            <a:pPr lvl="1"/>
            <a:r>
              <a:rPr lang="en-US" sz="2000" b="1" dirty="0"/>
              <a:t>Classically – involves discontinuities in a derivative of a quantity such as free energy – ex. phase transitions in water discontinuity in density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21EFC1-4BBF-059C-2023-4382E4F41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467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36600-2925-97A3-28B4-48864DC6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A925C-349B-94DE-4A6D-7DAB24A7D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BC0D4-A1EF-4261-EABA-46FC58DF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E541C-1994-F1F7-6DC2-A4CD60E1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30</a:t>
            </a:fld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F6CA78-3490-71C8-80DA-B3A706793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03" y="1937955"/>
            <a:ext cx="10848528" cy="33878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023F57-1112-3B74-D182-D95B35552296}"/>
              </a:ext>
            </a:extLst>
          </p:cNvPr>
          <p:cNvSpPr txBox="1"/>
          <p:nvPr/>
        </p:nvSpPr>
        <p:spPr>
          <a:xfrm>
            <a:off x="2267796" y="2059311"/>
            <a:ext cx="5760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aseline="30000" dirty="0">
                <a:latin typeface="+mj-lt"/>
              </a:rPr>
              <a:t>92</a:t>
            </a:r>
            <a:r>
              <a:rPr lang="en-US" sz="2400" dirty="0">
                <a:latin typeface="+mj-lt"/>
              </a:rPr>
              <a:t>Zr</a:t>
            </a:r>
            <a:endParaRPr lang="en-CA" sz="24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C812FE-E999-0303-BD0A-9119F96526A3}"/>
              </a:ext>
            </a:extLst>
          </p:cNvPr>
          <p:cNvSpPr txBox="1"/>
          <p:nvPr/>
        </p:nvSpPr>
        <p:spPr>
          <a:xfrm>
            <a:off x="3835914" y="2059311"/>
            <a:ext cx="5760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aseline="30000" dirty="0">
                <a:latin typeface="+mj-lt"/>
              </a:rPr>
              <a:t>94</a:t>
            </a:r>
            <a:r>
              <a:rPr lang="en-US" sz="2400" dirty="0">
                <a:latin typeface="+mj-lt"/>
              </a:rPr>
              <a:t>Zr</a:t>
            </a:r>
            <a:endParaRPr lang="en-CA" sz="2400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8D15A6-7AB8-DDB3-0BC9-9EC2D500129D}"/>
              </a:ext>
            </a:extLst>
          </p:cNvPr>
          <p:cNvSpPr txBox="1"/>
          <p:nvPr/>
        </p:nvSpPr>
        <p:spPr>
          <a:xfrm>
            <a:off x="5480703" y="2059311"/>
            <a:ext cx="5760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aseline="30000" dirty="0">
                <a:latin typeface="+mj-lt"/>
              </a:rPr>
              <a:t>96</a:t>
            </a:r>
            <a:r>
              <a:rPr lang="en-US" sz="2400" dirty="0">
                <a:latin typeface="+mj-lt"/>
              </a:rPr>
              <a:t>Zr</a:t>
            </a:r>
            <a:endParaRPr lang="en-CA" sz="24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07474B-E21C-7E7C-DA1E-05E14BC36655}"/>
              </a:ext>
            </a:extLst>
          </p:cNvPr>
          <p:cNvSpPr txBox="1"/>
          <p:nvPr/>
        </p:nvSpPr>
        <p:spPr>
          <a:xfrm>
            <a:off x="7125492" y="2066432"/>
            <a:ext cx="5760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aseline="30000" dirty="0">
                <a:latin typeface="+mj-lt"/>
              </a:rPr>
              <a:t>98</a:t>
            </a:r>
            <a:r>
              <a:rPr lang="en-US" sz="2400" dirty="0">
                <a:latin typeface="+mj-lt"/>
              </a:rPr>
              <a:t>Zr</a:t>
            </a:r>
            <a:endParaRPr lang="en-CA" sz="24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AEDE21-318B-9FF1-A0ED-B67DB0727954}"/>
              </a:ext>
            </a:extLst>
          </p:cNvPr>
          <p:cNvSpPr txBox="1"/>
          <p:nvPr/>
        </p:nvSpPr>
        <p:spPr>
          <a:xfrm>
            <a:off x="8616769" y="2059311"/>
            <a:ext cx="7200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aseline="30000" dirty="0">
                <a:latin typeface="+mj-lt"/>
              </a:rPr>
              <a:t>100</a:t>
            </a:r>
            <a:r>
              <a:rPr lang="en-US" sz="2400" dirty="0">
                <a:latin typeface="+mj-lt"/>
              </a:rPr>
              <a:t>Zr</a:t>
            </a:r>
            <a:endParaRPr lang="en-CA" sz="2400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5B3FA7-1B4F-4F5B-3590-7662BD7F5C96}"/>
              </a:ext>
            </a:extLst>
          </p:cNvPr>
          <p:cNvSpPr txBox="1"/>
          <p:nvPr/>
        </p:nvSpPr>
        <p:spPr>
          <a:xfrm>
            <a:off x="10189061" y="2060848"/>
            <a:ext cx="67536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aseline="30000" dirty="0">
                <a:latin typeface="+mj-lt"/>
              </a:rPr>
              <a:t>102</a:t>
            </a:r>
            <a:r>
              <a:rPr lang="en-US" sz="2400" dirty="0">
                <a:latin typeface="+mj-lt"/>
              </a:rPr>
              <a:t>Zr</a:t>
            </a:r>
            <a:endParaRPr lang="en-CA" sz="2400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92217B-9B40-069E-1D96-FB58E088FC8B}"/>
              </a:ext>
            </a:extLst>
          </p:cNvPr>
          <p:cNvSpPr txBox="1"/>
          <p:nvPr/>
        </p:nvSpPr>
        <p:spPr>
          <a:xfrm>
            <a:off x="8976809" y="6283071"/>
            <a:ext cx="215975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+mj-lt"/>
              </a:rPr>
              <a:t>S. Leoni et al., PPNP 139, 104119 (2024) </a:t>
            </a:r>
            <a:endParaRPr lang="en-CA" dirty="0">
              <a:latin typeface="+mj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AD0FFF-5F19-E292-F98B-A7B086529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480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41B5-18CB-77BF-B958-037965EFC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59110-F2BC-F2D0-4396-97252F774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ED7D33-90B0-6D96-D0D6-FC0A267C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EBFDB8-4394-C68B-B407-01C47E62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31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53229B-21EB-D56B-491E-BBCBCF13C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9" t="4261" r="5999" b="2873"/>
          <a:stretch>
            <a:fillRect/>
          </a:stretch>
        </p:blipFill>
        <p:spPr>
          <a:xfrm>
            <a:off x="2476819" y="1039012"/>
            <a:ext cx="7200800" cy="524406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11122E-E3D1-E0D8-1114-47D8409C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5189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5ADC5-B01B-AEBA-A536-D9E482EC3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155448"/>
            <a:ext cx="9361040" cy="465240"/>
          </a:xfrm>
        </p:spPr>
        <p:txBody>
          <a:bodyPr/>
          <a:lstStyle/>
          <a:p>
            <a:r>
              <a:rPr lang="en-US" sz="2400" dirty="0"/>
              <a:t>Calculations compared with B(E2;2</a:t>
            </a:r>
            <a:r>
              <a:rPr lang="en-US" sz="2400" baseline="30000" dirty="0"/>
              <a:t>+</a:t>
            </a:r>
            <a:r>
              <a:rPr lang="en-US" sz="2400" dirty="0"/>
              <a:t>→0</a:t>
            </a:r>
            <a:r>
              <a:rPr lang="en-US" sz="2400" baseline="30000" dirty="0"/>
              <a:t>+</a:t>
            </a:r>
            <a:r>
              <a:rPr lang="en-US" sz="2400" dirty="0"/>
              <a:t>) for higher 0</a:t>
            </a:r>
            <a:r>
              <a:rPr lang="en-US" sz="2400" baseline="30000" dirty="0"/>
              <a:t>+</a:t>
            </a:r>
            <a:r>
              <a:rPr lang="en-US" sz="2400" dirty="0"/>
              <a:t> bands</a:t>
            </a:r>
            <a:endParaRPr lang="en-CA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77CDEC-8EC7-580F-3381-4D9E188D3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32" t="5710" r="5474" b="2416"/>
          <a:stretch>
            <a:fillRect/>
          </a:stretch>
        </p:blipFill>
        <p:spPr>
          <a:xfrm>
            <a:off x="2531604" y="1124744"/>
            <a:ext cx="7128792" cy="514448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C165D-3057-B0D6-81ED-CAC2A5A3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89D0D-0622-8F0A-E65D-B91263D5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32</a:t>
            </a:fld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317464-EEBC-827F-CF0A-5AA9C450114A}"/>
              </a:ext>
            </a:extLst>
          </p:cNvPr>
          <p:cNvSpPr txBox="1"/>
          <p:nvPr/>
        </p:nvSpPr>
        <p:spPr>
          <a:xfrm>
            <a:off x="4511824" y="4797152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0</a:t>
            </a:r>
            <a:r>
              <a:rPr lang="en-US" sz="2400" b="1" baseline="-25000" dirty="0">
                <a:latin typeface="+mj-lt"/>
              </a:rPr>
              <a:t>2</a:t>
            </a:r>
            <a:r>
              <a:rPr lang="en-US" sz="2400" b="1" baseline="30000" dirty="0">
                <a:latin typeface="+mj-lt"/>
              </a:rPr>
              <a:t>+</a:t>
            </a:r>
            <a:endParaRPr lang="en-CA" sz="2400" b="1" baseline="300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2B8E3D-969F-C158-C415-D2F542F3E03C}"/>
              </a:ext>
            </a:extLst>
          </p:cNvPr>
          <p:cNvSpPr txBox="1"/>
          <p:nvPr/>
        </p:nvSpPr>
        <p:spPr>
          <a:xfrm>
            <a:off x="7752184" y="3068960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0</a:t>
            </a:r>
            <a:r>
              <a:rPr lang="en-US" sz="2400" b="1" baseline="-25000" dirty="0">
                <a:latin typeface="+mj-lt"/>
              </a:rPr>
              <a:t>3</a:t>
            </a:r>
            <a:r>
              <a:rPr lang="en-US" sz="2400" b="1" baseline="30000" dirty="0">
                <a:latin typeface="+mj-lt"/>
              </a:rPr>
              <a:t>+</a:t>
            </a:r>
            <a:endParaRPr lang="en-CA" sz="2400" b="1" baseline="30000" dirty="0">
              <a:latin typeface="+mj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33F5CFA-792C-D731-F2AA-3CC2B79A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08050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13D38-A1A2-118E-2AA3-B7D4C56C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D571417-5E22-E874-7590-7D2F339CC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2636912"/>
            <a:ext cx="5791622" cy="3880896"/>
          </a:xfrm>
          <a:prstGeom prst="rect">
            <a:avLst/>
          </a:prstGeom>
        </p:spPr>
      </p:pic>
      <p:sp>
        <p:nvSpPr>
          <p:cNvPr id="4" name="TextBox 16">
            <a:extLst>
              <a:ext uri="{FF2B5EF4-FFF2-40B4-BE49-F238E27FC236}">
                <a16:creationId xmlns:a16="http://schemas.microsoft.com/office/drawing/2014/main" id="{408A8D1D-066A-F389-8E1A-BE7073E4FF63}"/>
              </a:ext>
            </a:extLst>
          </p:cNvPr>
          <p:cNvSpPr txBox="1"/>
          <p:nvPr/>
        </p:nvSpPr>
        <p:spPr>
          <a:xfrm>
            <a:off x="7917661" y="2714879"/>
            <a:ext cx="9651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baseline="30000" dirty="0">
                <a:solidFill>
                  <a:srgbClr val="C20430"/>
                </a:solidFill>
              </a:rPr>
              <a:t>98</a:t>
            </a:r>
            <a:r>
              <a:rPr lang="en-CA" sz="3200" dirty="0">
                <a:solidFill>
                  <a:srgbClr val="C20430"/>
                </a:solidFill>
              </a:rPr>
              <a:t>Sr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15B7851-2135-D425-F1A9-6CF1D231CF88}"/>
                  </a:ext>
                </a:extLst>
              </p:cNvPr>
              <p:cNvSpPr txBox="1"/>
              <p:nvPr/>
            </p:nvSpPr>
            <p:spPr>
              <a:xfrm>
                <a:off x="6312024" y="5085359"/>
                <a:ext cx="1149688" cy="411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2000" dirty="0">
                    <a:solidFill>
                      <a:schemeClr val="tx1"/>
                    </a:solidFill>
                  </a:rPr>
                  <a:t>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1.87</m:t>
                        </m:r>
                      </m:e>
                      <m:sub>
                        <m:r>
                          <a:rPr lang="en-CA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−25</m:t>
                        </m:r>
                      </m:sub>
                      <m:sup>
                        <m:r>
                          <a:rPr lang="en-CA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+14</m:t>
                        </m:r>
                      </m:sup>
                    </m:sSubSup>
                  </m:oMath>
                </a14:m>
                <a:endParaRPr lang="en-CA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15B7851-2135-D425-F1A9-6CF1D231C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5085359"/>
                <a:ext cx="1149688" cy="411459"/>
              </a:xfrm>
              <a:prstGeom prst="rect">
                <a:avLst/>
              </a:prstGeom>
              <a:blipFill>
                <a:blip r:embed="rId4"/>
                <a:stretch>
                  <a:fillRect l="-5291" t="-4412" b="-2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DFF4880-4071-CF8E-813A-8F62BDF8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Structure of </a:t>
            </a:r>
            <a:r>
              <a:rPr lang="en-CA" i="1" dirty="0"/>
              <a:t>N </a:t>
            </a:r>
            <a:r>
              <a:rPr lang="en-CA" dirty="0"/>
              <a:t>= 60 </a:t>
            </a:r>
            <a:r>
              <a:rPr lang="en-CA" baseline="30000" dirty="0"/>
              <a:t>98</a:t>
            </a:r>
            <a:r>
              <a:rPr lang="en-CA" dirty="0"/>
              <a:t>Sr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38C3C5A-0611-526E-FA3C-F79F2E7A30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b="1" baseline="30000" dirty="0"/>
                  <a:t>98</a:t>
                </a:r>
                <a:r>
                  <a:rPr lang="en-US" sz="2400" b="1" dirty="0"/>
                  <a:t>Sr studied with Coulomb excitation, E. Clément </a:t>
                </a:r>
                <a:r>
                  <a:rPr lang="en-US" sz="2400" b="1" i="1" dirty="0"/>
                  <a:t>et al</a:t>
                </a:r>
                <a:r>
                  <a:rPr lang="en-US" sz="2400" b="1" dirty="0"/>
                  <a:t>., PRL</a:t>
                </a:r>
                <a:r>
                  <a:rPr lang="fr-FR" sz="2400" b="1" dirty="0"/>
                  <a:t> 116, 022701 (2016), PRC 94, 054326 (2016).</a:t>
                </a:r>
                <a:r>
                  <a:rPr lang="en-US" sz="2400" b="1" dirty="0"/>
                  <a:t>  </a:t>
                </a:r>
              </a:p>
              <a:p>
                <a:pPr lvl="1"/>
                <a:r>
                  <a:rPr lang="en-CA" sz="2400" b="1" dirty="0"/>
                  <a:t>Ground state band with rotational character and prolate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b>
                        <m:r>
                          <a:rPr lang="en-CA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CA" sz="2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CA" sz="24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CA" sz="2400" b="1" dirty="0"/>
                  <a:t>state: spherical or weakly deformed structure</a:t>
                </a:r>
              </a:p>
              <a:p>
                <a:pPr lvl="1"/>
                <a:endParaRPr lang="en-CA" sz="2000" b="1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38C3C5A-0611-526E-FA3C-F79F2E7A30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t="-11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3CF1E29-4C7B-92CD-53D7-8A4B8ACE2385}"/>
              </a:ext>
            </a:extLst>
          </p:cNvPr>
          <p:cNvSpPr txBox="1"/>
          <p:nvPr/>
        </p:nvSpPr>
        <p:spPr>
          <a:xfrm>
            <a:off x="6291057" y="3741821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+mj-lt"/>
              </a:rPr>
              <a:t>Q</a:t>
            </a:r>
            <a:r>
              <a:rPr lang="en-US" sz="2000" b="1" baseline="-25000" dirty="0">
                <a:latin typeface="+mj-lt"/>
              </a:rPr>
              <a:t>s </a:t>
            </a:r>
            <a:r>
              <a:rPr lang="en-US" sz="2000" b="1" dirty="0">
                <a:latin typeface="+mj-lt"/>
              </a:rPr>
              <a:t>(</a:t>
            </a:r>
            <a:r>
              <a:rPr lang="en-US" sz="2000" b="1" dirty="0" err="1">
                <a:latin typeface="+mj-lt"/>
              </a:rPr>
              <a:t>eb</a:t>
            </a:r>
            <a:r>
              <a:rPr lang="en-US" sz="2000" b="1" dirty="0">
                <a:latin typeface="+mj-lt"/>
              </a:rPr>
              <a:t>) </a:t>
            </a:r>
            <a:endParaRPr lang="en-CA" sz="2000" b="1" dirty="0">
              <a:latin typeface="+mj-lt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1808CEC-BC36-EF4E-574A-E5BC5B8A877A}"/>
              </a:ext>
            </a:extLst>
          </p:cNvPr>
          <p:cNvCxnSpPr>
            <a:cxnSpLocks/>
          </p:cNvCxnSpPr>
          <p:nvPr/>
        </p:nvCxnSpPr>
        <p:spPr>
          <a:xfrm>
            <a:off x="7176120" y="4064369"/>
            <a:ext cx="1224136" cy="372918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2A1D61B-0930-CF8C-A3C8-5476760170F5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795113" y="4173326"/>
            <a:ext cx="91755" cy="912033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85983DD-EA2A-AB43-68C2-8254DD7C8818}"/>
              </a:ext>
            </a:extLst>
          </p:cNvPr>
          <p:cNvSpPr txBox="1"/>
          <p:nvPr/>
        </p:nvSpPr>
        <p:spPr>
          <a:xfrm>
            <a:off x="9913815" y="4577360"/>
            <a:ext cx="1689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+mj-lt"/>
              </a:rPr>
              <a:t>B(E2) </a:t>
            </a:r>
            <a:r>
              <a:rPr lang="en-US" sz="2000" b="1" dirty="0">
                <a:latin typeface="+mj-lt"/>
              </a:rPr>
              <a:t>(</a:t>
            </a:r>
            <a:r>
              <a:rPr lang="en-US" sz="2000" b="1" dirty="0" err="1">
                <a:latin typeface="+mj-lt"/>
              </a:rPr>
              <a:t>W.u</a:t>
            </a:r>
            <a:r>
              <a:rPr lang="en-US" sz="2000" b="1" dirty="0">
                <a:latin typeface="+mj-lt"/>
              </a:rPr>
              <a:t>.) </a:t>
            </a:r>
            <a:endParaRPr lang="en-CA" sz="2000" b="1" dirty="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86B35E-4A1C-7F1D-2413-6902DF30B61D}"/>
              </a:ext>
            </a:extLst>
          </p:cNvPr>
          <p:cNvSpPr txBox="1"/>
          <p:nvPr/>
        </p:nvSpPr>
        <p:spPr>
          <a:xfrm>
            <a:off x="10127134" y="5945497"/>
            <a:ext cx="1689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+mj-lt"/>
              </a:rPr>
              <a:t>10</a:t>
            </a:r>
            <a:r>
              <a:rPr lang="en-US" sz="2000" b="1" i="1" baseline="30000" dirty="0">
                <a:latin typeface="+mj-lt"/>
              </a:rPr>
              <a:t>3</a:t>
            </a:r>
            <a:r>
              <a:rPr lang="en-US" sz="2000" b="1" i="1" dirty="0">
                <a:latin typeface="+mj-lt"/>
              </a:rPr>
              <a:t> ×</a:t>
            </a:r>
            <a:r>
              <a:rPr lang="en-US" sz="2000" b="1" i="1" dirty="0">
                <a:latin typeface="Symbol" panose="05050102010706020507" pitchFamily="18" charset="2"/>
              </a:rPr>
              <a:t>r</a:t>
            </a:r>
            <a:r>
              <a:rPr lang="en-US" sz="2000" b="1" i="1" baseline="30000" dirty="0">
                <a:latin typeface="+mj-lt"/>
              </a:rPr>
              <a:t>2</a:t>
            </a:r>
            <a:r>
              <a:rPr lang="en-US" sz="2000" b="1" i="1" dirty="0">
                <a:latin typeface="+mj-lt"/>
              </a:rPr>
              <a:t>(E0)</a:t>
            </a:r>
            <a:r>
              <a:rPr lang="en-US" sz="2000" b="1" dirty="0">
                <a:latin typeface="+mj-lt"/>
              </a:rPr>
              <a:t> </a:t>
            </a:r>
            <a:endParaRPr lang="en-CA" sz="2000" b="1" dirty="0">
              <a:latin typeface="+mj-lt"/>
            </a:endParaRPr>
          </a:p>
        </p:txBody>
      </p:sp>
      <p:pic>
        <p:nvPicPr>
          <p:cNvPr id="27" name="Immagine 22">
            <a:extLst>
              <a:ext uri="{FF2B5EF4-FFF2-40B4-BE49-F238E27FC236}">
                <a16:creationId xmlns:a16="http://schemas.microsoft.com/office/drawing/2014/main" id="{627C3053-9B3B-8D95-AD17-6CBBBF1D0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3" y="2996952"/>
            <a:ext cx="6103149" cy="3513721"/>
          </a:xfrm>
          <a:prstGeom prst="rect">
            <a:avLst/>
          </a:prstGeom>
        </p:spPr>
      </p:pic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2E6715F5-D1FB-37BA-02B7-EB4E94F0A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47EFE838-1293-5DCA-66AC-F5E117F0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33</a:t>
            </a:fld>
            <a:endParaRPr lang="en-CA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EC3714-AAE7-BD14-EDEE-8CD4D0C5CF40}"/>
              </a:ext>
            </a:extLst>
          </p:cNvPr>
          <p:cNvSpPr txBox="1"/>
          <p:nvPr/>
        </p:nvSpPr>
        <p:spPr>
          <a:xfrm>
            <a:off x="3071664" y="329965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baseline="30000" dirty="0">
                <a:latin typeface="+mj-lt"/>
              </a:rPr>
              <a:t>98</a:t>
            </a:r>
            <a:r>
              <a:rPr lang="en-US" sz="2400" b="1" dirty="0">
                <a:latin typeface="+mj-lt"/>
              </a:rPr>
              <a:t>Sr + </a:t>
            </a:r>
            <a:r>
              <a:rPr lang="en-US" sz="2400" b="1" baseline="30000" dirty="0">
                <a:latin typeface="+mj-lt"/>
              </a:rPr>
              <a:t>208</a:t>
            </a:r>
            <a:r>
              <a:rPr lang="en-US" sz="2400" b="1" dirty="0">
                <a:latin typeface="+mj-lt"/>
              </a:rPr>
              <a:t>Pb</a:t>
            </a:r>
            <a:endParaRPr lang="en-CA" sz="2400" b="1" dirty="0">
              <a:latin typeface="+mj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8B22A3-6C10-013B-E451-DA3349903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1077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097B1-C136-6B52-CF5A-4BE283449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06682"/>
            <a:ext cx="8208912" cy="514006"/>
          </a:xfrm>
        </p:spPr>
        <p:txBody>
          <a:bodyPr/>
          <a:lstStyle/>
          <a:p>
            <a:pPr algn="ctr"/>
            <a:r>
              <a:rPr lang="en-CA" sz="2400" dirty="0"/>
              <a:t>Results from </a:t>
            </a:r>
            <a:r>
              <a:rPr lang="en-CA" sz="2400" dirty="0">
                <a:latin typeface="Symbol" panose="05050102010706020507" pitchFamily="18" charset="2"/>
              </a:rPr>
              <a:t>b</a:t>
            </a:r>
            <a:r>
              <a:rPr lang="en-CA" sz="2400" dirty="0"/>
              <a:t>-decay of </a:t>
            </a:r>
            <a:r>
              <a:rPr lang="en-CA" sz="2400" baseline="30000" dirty="0"/>
              <a:t>100</a:t>
            </a:r>
            <a:r>
              <a:rPr lang="en-CA" sz="2400" dirty="0"/>
              <a:t>Y with the GRIFFIN spectrometer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9A56D-018C-D186-02F7-3F126D633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8248" y="853046"/>
            <a:ext cx="3589432" cy="5547756"/>
          </a:xfrm>
        </p:spPr>
        <p:txBody>
          <a:bodyPr>
            <a:normAutofit/>
          </a:bodyPr>
          <a:lstStyle/>
          <a:p>
            <a:r>
              <a:rPr lang="en-CA" sz="2400" b="1" dirty="0"/>
              <a:t>Key transition: 367-keV 2</a:t>
            </a:r>
            <a:r>
              <a:rPr lang="en-CA" sz="2400" b="1" baseline="-25000" dirty="0"/>
              <a:t>3</a:t>
            </a:r>
            <a:r>
              <a:rPr lang="en-CA" sz="2400" b="1" baseline="30000" dirty="0"/>
              <a:t>+</a:t>
            </a:r>
            <a:r>
              <a:rPr lang="en-CA" sz="2400" b="1" dirty="0"/>
              <a:t> →0</a:t>
            </a:r>
            <a:r>
              <a:rPr lang="en-CA" sz="2400" b="1" baseline="-25000" dirty="0"/>
              <a:t>3</a:t>
            </a:r>
            <a:r>
              <a:rPr lang="en-CA" sz="2400" b="1" baseline="30000" dirty="0"/>
              <a:t>+ </a:t>
            </a:r>
            <a:r>
              <a:rPr lang="en-CA" sz="2400" b="1" dirty="0"/>
              <a:t>observed in gating from above and below</a:t>
            </a:r>
          </a:p>
          <a:p>
            <a:endParaRPr lang="en-CA" sz="2400" b="1" dirty="0"/>
          </a:p>
          <a:p>
            <a:r>
              <a:rPr lang="en-CA" sz="2400" b="1" dirty="0"/>
              <a:t>367-keV transition is ~1.2% branch</a:t>
            </a:r>
          </a:p>
          <a:p>
            <a:endParaRPr lang="en-CA" sz="2400" b="1" dirty="0"/>
          </a:p>
          <a:p>
            <a:r>
              <a:rPr lang="en-CA" sz="2400" b="1" dirty="0"/>
              <a:t>Result suggests 1196 keV level is 2</a:t>
            </a:r>
            <a:r>
              <a:rPr lang="en-CA" sz="2400" b="1" baseline="30000" dirty="0"/>
              <a:t>+</a:t>
            </a:r>
            <a:r>
              <a:rPr lang="en-CA" sz="2400" b="1" dirty="0"/>
              <a:t> band member</a:t>
            </a:r>
          </a:p>
          <a:p>
            <a:pPr lvl="1"/>
            <a:r>
              <a:rPr lang="en-CA" sz="2000" b="1" dirty="0"/>
              <a:t>Spin now firmly established as 2</a:t>
            </a:r>
            <a:r>
              <a:rPr lang="en-CA" sz="2000" b="1" baseline="30000" dirty="0"/>
              <a:t>+</a:t>
            </a:r>
            <a:r>
              <a:rPr lang="en-CA" sz="2000" b="1" dirty="0"/>
              <a:t>  </a:t>
            </a:r>
          </a:p>
          <a:p>
            <a:endParaRPr lang="en-CA" sz="2400" b="1" dirty="0"/>
          </a:p>
          <a:p>
            <a:endParaRPr lang="en-CA" sz="2400" b="1" dirty="0"/>
          </a:p>
          <a:p>
            <a:endParaRPr lang="en-CA" sz="2400" b="1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66C71A4-8E56-517C-1F83-095C95C23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C0F3AB-361F-7881-6CCE-196C0EF26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3" b="3800"/>
          <a:stretch/>
        </p:blipFill>
        <p:spPr>
          <a:xfrm>
            <a:off x="335360" y="3636052"/>
            <a:ext cx="4351384" cy="28893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339045-FC0D-8493-B61D-FECB2BC27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853046"/>
            <a:ext cx="4351384" cy="27927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42E475-6AC0-BA12-B439-868CC26EB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952" y="940115"/>
            <a:ext cx="2471459" cy="5435738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18A007-AE38-6CF0-8788-1EFC8AFDB3D3}"/>
              </a:ext>
            </a:extLst>
          </p:cNvPr>
          <p:cNvCxnSpPr>
            <a:cxnSpLocks/>
          </p:cNvCxnSpPr>
          <p:nvPr/>
        </p:nvCxnSpPr>
        <p:spPr>
          <a:xfrm flipH="1" flipV="1">
            <a:off x="4686744" y="2060848"/>
            <a:ext cx="1697288" cy="27432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B738EF0-DE63-23A6-C49A-ED3BF4DFC540}"/>
              </a:ext>
            </a:extLst>
          </p:cNvPr>
          <p:cNvCxnSpPr>
            <a:cxnSpLocks/>
          </p:cNvCxnSpPr>
          <p:nvPr/>
        </p:nvCxnSpPr>
        <p:spPr>
          <a:xfrm flipH="1">
            <a:off x="4720280" y="4941168"/>
            <a:ext cx="1663752" cy="139583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BAA9312-F0F2-869C-B7E8-1A301C965179}"/>
              </a:ext>
            </a:extLst>
          </p:cNvPr>
          <p:cNvSpPr/>
          <p:nvPr/>
        </p:nvSpPr>
        <p:spPr>
          <a:xfrm>
            <a:off x="2855640" y="1196752"/>
            <a:ext cx="129614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585693-0355-5788-56A5-0D07DD16CCE1}"/>
              </a:ext>
            </a:extLst>
          </p:cNvPr>
          <p:cNvSpPr/>
          <p:nvPr/>
        </p:nvSpPr>
        <p:spPr>
          <a:xfrm>
            <a:off x="695400" y="4077072"/>
            <a:ext cx="154372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A82AA5-232F-2DCE-7331-312F64F5E0A0}"/>
              </a:ext>
            </a:extLst>
          </p:cNvPr>
          <p:cNvSpPr txBox="1"/>
          <p:nvPr/>
        </p:nvSpPr>
        <p:spPr>
          <a:xfrm>
            <a:off x="8889491" y="5879120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Level scheme analysis: D. </a:t>
            </a:r>
            <a:r>
              <a:rPr lang="en-US" b="1" dirty="0" err="1">
                <a:latin typeface="+mj-lt"/>
              </a:rPr>
              <a:t>Kalaydjieva</a:t>
            </a:r>
            <a:r>
              <a:rPr lang="en-US" b="1" dirty="0">
                <a:latin typeface="+mj-lt"/>
              </a:rPr>
              <a:t>, M. </a:t>
            </a:r>
            <a:r>
              <a:rPr lang="en-US" b="1" dirty="0" err="1">
                <a:latin typeface="+mj-lt"/>
              </a:rPr>
              <a:t>Zielinska</a:t>
            </a:r>
            <a:r>
              <a:rPr lang="en-US" b="1" dirty="0">
                <a:latin typeface="+mj-lt"/>
              </a:rPr>
              <a:t> (CEA </a:t>
            </a:r>
            <a:r>
              <a:rPr lang="en-US" b="1" dirty="0" err="1">
                <a:latin typeface="+mj-lt"/>
              </a:rPr>
              <a:t>Saclay</a:t>
            </a:r>
            <a:r>
              <a:rPr lang="en-US" b="1" dirty="0">
                <a:latin typeface="+mj-lt"/>
              </a:rPr>
              <a:t>)  </a:t>
            </a:r>
            <a:endParaRPr lang="en-CA" b="1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B603A-3758-0B76-A5A0-9B8414D42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34</a:t>
            </a:fld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34A74-3FE5-69CE-B2BF-CE76E0758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5620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7ACB-C258-8201-72AD-BA5227246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155448"/>
            <a:ext cx="8208912" cy="465240"/>
          </a:xfrm>
        </p:spPr>
        <p:txBody>
          <a:bodyPr/>
          <a:lstStyle/>
          <a:p>
            <a:pPr algn="ctr"/>
            <a:r>
              <a:rPr lang="en-US" sz="2800" dirty="0"/>
              <a:t>Results in </a:t>
            </a:r>
            <a:r>
              <a:rPr lang="en-US" sz="2800" baseline="30000" dirty="0"/>
              <a:t>100</a:t>
            </a:r>
            <a:r>
              <a:rPr lang="en-US" sz="2800" dirty="0"/>
              <a:t>Zr: lifetime of 0</a:t>
            </a:r>
            <a:r>
              <a:rPr lang="en-US" sz="2800" baseline="-25000" dirty="0"/>
              <a:t>3</a:t>
            </a:r>
            <a:r>
              <a:rPr lang="en-US" sz="2800" baseline="30000" dirty="0"/>
              <a:t>+</a:t>
            </a:r>
            <a:r>
              <a:rPr lang="en-US" sz="2800" dirty="0"/>
              <a:t> and 2</a:t>
            </a:r>
            <a:r>
              <a:rPr lang="en-US" sz="2800" baseline="-25000" dirty="0"/>
              <a:t>2</a:t>
            </a:r>
            <a:r>
              <a:rPr lang="en-US" sz="2800" baseline="30000" dirty="0"/>
              <a:t>+</a:t>
            </a:r>
            <a:r>
              <a:rPr lang="en-US" sz="2800" dirty="0"/>
              <a:t> levels</a:t>
            </a:r>
            <a:endParaRPr lang="en-CA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04086-6B62-D213-F55A-FA4764C3F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53046"/>
            <a:ext cx="10339403" cy="5547756"/>
          </a:xfrm>
        </p:spPr>
        <p:txBody>
          <a:bodyPr>
            <a:normAutofit/>
          </a:bodyPr>
          <a:lstStyle/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i="1" dirty="0"/>
          </a:p>
          <a:p>
            <a:r>
              <a:rPr lang="en-US" sz="2400" b="1" i="1" dirty="0"/>
              <a:t>B</a:t>
            </a:r>
            <a:r>
              <a:rPr lang="en-US" sz="2400" b="1" dirty="0"/>
              <a:t>(</a:t>
            </a:r>
            <a:r>
              <a:rPr lang="en-US" sz="2400" b="1" i="1" dirty="0"/>
              <a:t>E</a:t>
            </a:r>
            <a:r>
              <a:rPr lang="en-US" sz="2400" b="1" dirty="0"/>
              <a:t>2;0</a:t>
            </a:r>
            <a:r>
              <a:rPr lang="en-US" sz="2400" b="1" baseline="-25000" dirty="0"/>
              <a:t>2</a:t>
            </a:r>
            <a:r>
              <a:rPr lang="en-US" sz="2400" b="1" baseline="30000" dirty="0"/>
              <a:t>+</a:t>
            </a:r>
            <a:r>
              <a:rPr lang="en-US" sz="2400" b="1" dirty="0"/>
              <a:t> → 2</a:t>
            </a:r>
            <a:r>
              <a:rPr lang="en-US" sz="2400" b="1" baseline="-25000" dirty="0"/>
              <a:t>1</a:t>
            </a:r>
            <a:r>
              <a:rPr lang="en-US" sz="2400" b="1" baseline="30000" dirty="0"/>
              <a:t>+</a:t>
            </a:r>
            <a:r>
              <a:rPr lang="en-US" sz="2400" b="1" dirty="0"/>
              <a:t>) = 78(4) </a:t>
            </a:r>
            <a:r>
              <a:rPr lang="en-US" sz="2400" b="1" dirty="0" err="1"/>
              <a:t>W.u</a:t>
            </a:r>
            <a:r>
              <a:rPr lang="en-US" sz="2400" b="1" dirty="0"/>
              <a:t>., </a:t>
            </a:r>
            <a:r>
              <a:rPr lang="en-US" sz="2400" b="1" i="1" dirty="0"/>
              <a:t>B</a:t>
            </a:r>
            <a:r>
              <a:rPr lang="en-US" sz="2400" b="1" dirty="0"/>
              <a:t>(</a:t>
            </a:r>
            <a:r>
              <a:rPr lang="en-US" sz="2400" b="1" i="1" dirty="0"/>
              <a:t>E</a:t>
            </a:r>
            <a:r>
              <a:rPr lang="en-US" sz="2400" b="1" dirty="0"/>
              <a:t>2;2</a:t>
            </a:r>
            <a:r>
              <a:rPr lang="en-US" sz="2400" b="1" baseline="-25000" dirty="0"/>
              <a:t>2</a:t>
            </a:r>
            <a:r>
              <a:rPr lang="en-US" sz="2400" b="1" baseline="30000" dirty="0"/>
              <a:t>+</a:t>
            </a:r>
            <a:r>
              <a:rPr lang="en-US" sz="2400" b="1" dirty="0"/>
              <a:t> → 0</a:t>
            </a:r>
            <a:r>
              <a:rPr lang="en-US" sz="2400" b="1" baseline="-25000" dirty="0"/>
              <a:t>2</a:t>
            </a:r>
            <a:r>
              <a:rPr lang="en-US" sz="2400" b="1" baseline="30000" dirty="0"/>
              <a:t>+</a:t>
            </a:r>
            <a:r>
              <a:rPr lang="en-US" sz="2400" b="1" dirty="0"/>
              <a:t>) = 8(3) </a:t>
            </a:r>
            <a:r>
              <a:rPr lang="en-US" sz="2400" b="1" dirty="0" err="1"/>
              <a:t>W.u</a:t>
            </a:r>
            <a:r>
              <a:rPr lang="en-US" sz="2400" b="1" dirty="0"/>
              <a:t>.</a:t>
            </a:r>
          </a:p>
          <a:p>
            <a:pPr lvl="1"/>
            <a:r>
              <a:rPr lang="en-US" sz="2000" b="1" dirty="0"/>
              <a:t>0</a:t>
            </a:r>
            <a:r>
              <a:rPr lang="en-US" sz="2000" b="1" baseline="-25000" dirty="0"/>
              <a:t>2</a:t>
            </a:r>
            <a:r>
              <a:rPr lang="en-US" sz="2000" b="1" baseline="30000" dirty="0"/>
              <a:t>+</a:t>
            </a:r>
            <a:r>
              <a:rPr lang="en-US" sz="2000" b="1" dirty="0"/>
              <a:t> band appears to be weakly collective, but 0</a:t>
            </a:r>
            <a:r>
              <a:rPr lang="en-US" sz="2000" b="1" baseline="-25000" dirty="0"/>
              <a:t>2</a:t>
            </a:r>
            <a:r>
              <a:rPr lang="en-US" sz="2000" b="1" baseline="30000" dirty="0"/>
              <a:t>+</a:t>
            </a:r>
            <a:r>
              <a:rPr lang="en-US" sz="2000" b="1" dirty="0"/>
              <a:t> state has highly enhanced transition rate to 2</a:t>
            </a:r>
            <a:r>
              <a:rPr lang="en-US" sz="2000" b="1" baseline="-25000" dirty="0"/>
              <a:t>1</a:t>
            </a:r>
            <a:r>
              <a:rPr lang="en-US" sz="2000" b="1" baseline="30000" dirty="0"/>
              <a:t>+</a:t>
            </a:r>
            <a:r>
              <a:rPr lang="en-US" sz="2000" b="1" dirty="0"/>
              <a:t> </a:t>
            </a:r>
            <a:endParaRPr lang="en-CA" sz="2000" b="1" dirty="0"/>
          </a:p>
          <a:p>
            <a:endParaRPr lang="en-CA" sz="24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4C409-DC70-297A-7997-BD7E0C06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Paul Garrett, Lublin 2026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B72E5-7CD8-9092-DE4D-A91C1D91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F226C-BBE2-486B-A436-1A58FD3B9F80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63734FC4-C787-09A1-3EBA-6ABD80D2E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48" y="1444134"/>
            <a:ext cx="3976060" cy="25935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5CC6C8-D0EC-0A0E-B0C1-72E2DDEDE534}"/>
              </a:ext>
            </a:extLst>
          </p:cNvPr>
          <p:cNvCxnSpPr/>
          <p:nvPr/>
        </p:nvCxnSpPr>
        <p:spPr>
          <a:xfrm>
            <a:off x="4411376" y="1805483"/>
            <a:ext cx="100811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DDD977-1DBC-1683-EAB4-E0F6944F7899}"/>
              </a:ext>
            </a:extLst>
          </p:cNvPr>
          <p:cNvCxnSpPr>
            <a:cxnSpLocks/>
          </p:cNvCxnSpPr>
          <p:nvPr/>
        </p:nvCxnSpPr>
        <p:spPr>
          <a:xfrm>
            <a:off x="4915432" y="1805483"/>
            <a:ext cx="0" cy="1152128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3DA35C-7E43-3246-9ED4-1ACBAA6670A4}"/>
              </a:ext>
            </a:extLst>
          </p:cNvPr>
          <p:cNvCxnSpPr/>
          <p:nvPr/>
        </p:nvCxnSpPr>
        <p:spPr>
          <a:xfrm>
            <a:off x="4411376" y="2957611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BC5491-88BD-DF9D-39B1-30C724838071}"/>
              </a:ext>
            </a:extLst>
          </p:cNvPr>
          <p:cNvCxnSpPr>
            <a:cxnSpLocks/>
          </p:cNvCxnSpPr>
          <p:nvPr/>
        </p:nvCxnSpPr>
        <p:spPr>
          <a:xfrm>
            <a:off x="4915432" y="2957611"/>
            <a:ext cx="0" cy="10081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DD2B2F-1482-7789-ADDA-2C55D7C0751E}"/>
              </a:ext>
            </a:extLst>
          </p:cNvPr>
          <p:cNvCxnSpPr/>
          <p:nvPr/>
        </p:nvCxnSpPr>
        <p:spPr>
          <a:xfrm>
            <a:off x="4411376" y="3965723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FB94A6A-805D-C89B-35B2-7FCFC299632A}"/>
              </a:ext>
            </a:extLst>
          </p:cNvPr>
          <p:cNvSpPr txBox="1"/>
          <p:nvPr/>
        </p:nvSpPr>
        <p:spPr>
          <a:xfrm>
            <a:off x="4991238" y="203784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1108-keV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992D78-193C-4C44-255B-D25691736DBB}"/>
              </a:ext>
            </a:extLst>
          </p:cNvPr>
          <p:cNvSpPr txBox="1"/>
          <p:nvPr/>
        </p:nvSpPr>
        <p:spPr>
          <a:xfrm>
            <a:off x="4954601" y="3040227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616-keV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F8ECF-10F1-410F-846B-BDD151611A54}"/>
              </a:ext>
            </a:extLst>
          </p:cNvPr>
          <p:cNvSpPr txBox="1"/>
          <p:nvPr/>
        </p:nvSpPr>
        <p:spPr>
          <a:xfrm>
            <a:off x="5066772" y="2599003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endParaRPr kumimoji="0" lang="en-CA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9493E0-DEA0-8476-2AA3-EB67A6E5F261}"/>
              </a:ext>
            </a:extLst>
          </p:cNvPr>
          <p:cNvSpPr txBox="1"/>
          <p:nvPr/>
        </p:nvSpPr>
        <p:spPr>
          <a:xfrm>
            <a:off x="5106514" y="1444134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(2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F32B49-DCC0-39E1-5ED9-FCD13F65E5E0}"/>
              </a:ext>
            </a:extLst>
          </p:cNvPr>
          <p:cNvSpPr txBox="1"/>
          <p:nvPr/>
        </p:nvSpPr>
        <p:spPr>
          <a:xfrm>
            <a:off x="4295800" y="1453493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1938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B597A9-D8D1-90AB-2E38-C32F78C20D5C}"/>
              </a:ext>
            </a:extLst>
          </p:cNvPr>
          <p:cNvSpPr txBox="1"/>
          <p:nvPr/>
        </p:nvSpPr>
        <p:spPr>
          <a:xfrm>
            <a:off x="4310125" y="2621727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829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7D0EC6-010E-3B66-3542-8645DCC9BECD}"/>
              </a:ext>
            </a:extLst>
          </p:cNvPr>
          <p:cNvCxnSpPr/>
          <p:nvPr/>
        </p:nvCxnSpPr>
        <p:spPr>
          <a:xfrm>
            <a:off x="10484690" y="2525563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41EAF60-B86A-AC2C-BE3C-8F1BBCF9AC52}"/>
              </a:ext>
            </a:extLst>
          </p:cNvPr>
          <p:cNvCxnSpPr>
            <a:cxnSpLocks/>
          </p:cNvCxnSpPr>
          <p:nvPr/>
        </p:nvCxnSpPr>
        <p:spPr>
          <a:xfrm>
            <a:off x="10988746" y="2525563"/>
            <a:ext cx="0" cy="11521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A36C87F-A8C8-131D-6A0A-8DA3C1A4EA8A}"/>
              </a:ext>
            </a:extLst>
          </p:cNvPr>
          <p:cNvCxnSpPr/>
          <p:nvPr/>
        </p:nvCxnSpPr>
        <p:spPr>
          <a:xfrm>
            <a:off x="10484690" y="3677691"/>
            <a:ext cx="1008112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90122BD-2E27-9921-DC3E-AB6963C7D7C7}"/>
              </a:ext>
            </a:extLst>
          </p:cNvPr>
          <p:cNvCxnSpPr>
            <a:cxnSpLocks/>
          </p:cNvCxnSpPr>
          <p:nvPr/>
        </p:nvCxnSpPr>
        <p:spPr>
          <a:xfrm>
            <a:off x="10988746" y="3677691"/>
            <a:ext cx="0" cy="574755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72D3C86-AE99-3E3E-AB73-F739CA2B1CB4}"/>
              </a:ext>
            </a:extLst>
          </p:cNvPr>
          <p:cNvCxnSpPr/>
          <p:nvPr/>
        </p:nvCxnSpPr>
        <p:spPr>
          <a:xfrm>
            <a:off x="10484690" y="4252446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30FF1C9-946C-1AEC-B17E-E0BD6DA4316C}"/>
              </a:ext>
            </a:extLst>
          </p:cNvPr>
          <p:cNvSpPr txBox="1"/>
          <p:nvPr/>
        </p:nvSpPr>
        <p:spPr>
          <a:xfrm>
            <a:off x="10983331" y="2678192"/>
            <a:ext cx="1178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666-keV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6DD7E8-0B42-0CFE-D7A3-E02EF0DC24A9}"/>
              </a:ext>
            </a:extLst>
          </p:cNvPr>
          <p:cNvSpPr txBox="1"/>
          <p:nvPr/>
        </p:nvSpPr>
        <p:spPr>
          <a:xfrm>
            <a:off x="10973972" y="3647225"/>
            <a:ext cx="118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HPGe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212-keV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D42824-0917-7FBF-F174-AC44A450BD5E}"/>
              </a:ext>
            </a:extLst>
          </p:cNvPr>
          <p:cNvSpPr txBox="1"/>
          <p:nvPr/>
        </p:nvSpPr>
        <p:spPr>
          <a:xfrm>
            <a:off x="11140086" y="3319083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endParaRPr kumimoji="0" lang="en-CA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D0D695-38B4-B9F2-7938-5684A05CFF90}"/>
              </a:ext>
            </a:extLst>
          </p:cNvPr>
          <p:cNvSpPr txBox="1"/>
          <p:nvPr/>
        </p:nvSpPr>
        <p:spPr>
          <a:xfrm>
            <a:off x="11179828" y="2164214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endParaRPr kumimoji="0" lang="en-CA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55EAA6-9E01-C4F6-9A55-CE8D16F51DF7}"/>
              </a:ext>
            </a:extLst>
          </p:cNvPr>
          <p:cNvSpPr txBox="1"/>
          <p:nvPr/>
        </p:nvSpPr>
        <p:spPr>
          <a:xfrm>
            <a:off x="10369114" y="2173573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878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E18269-B00B-3EC9-60AD-7B6DD0495DF6}"/>
              </a:ext>
            </a:extLst>
          </p:cNvPr>
          <p:cNvSpPr txBox="1"/>
          <p:nvPr/>
        </p:nvSpPr>
        <p:spPr>
          <a:xfrm>
            <a:off x="10383439" y="3341807"/>
            <a:ext cx="591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212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204B9A-EE87-B6DA-A104-5593B890C04D}"/>
              </a:ext>
            </a:extLst>
          </p:cNvPr>
          <p:cNvSpPr txBox="1"/>
          <p:nvPr/>
        </p:nvSpPr>
        <p:spPr>
          <a:xfrm>
            <a:off x="5080564" y="3645675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endParaRPr kumimoji="0" lang="en-CA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B89B1D-A25A-9E1B-5382-66A5C8FCA0F4}"/>
              </a:ext>
            </a:extLst>
          </p:cNvPr>
          <p:cNvSpPr txBox="1"/>
          <p:nvPr/>
        </p:nvSpPr>
        <p:spPr>
          <a:xfrm>
            <a:off x="4323917" y="3668399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212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4" name="Picture 33" descr="Chart, histogram&#10;&#10;Description automatically generated">
            <a:extLst>
              <a:ext uri="{FF2B5EF4-FFF2-40B4-BE49-F238E27FC236}">
                <a16:creationId xmlns:a16="http://schemas.microsoft.com/office/drawing/2014/main" id="{06AC13D7-168F-B713-0D58-5AB32080C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725" y="1473816"/>
            <a:ext cx="4007224" cy="2593597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3128431-982C-2745-897A-E174FB78EA7B}"/>
              </a:ext>
            </a:extLst>
          </p:cNvPr>
          <p:cNvCxnSpPr/>
          <p:nvPr/>
        </p:nvCxnSpPr>
        <p:spPr>
          <a:xfrm>
            <a:off x="10484690" y="1660158"/>
            <a:ext cx="100811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441394D-D9B7-23E0-F7FC-0BB73C95E4BE}"/>
              </a:ext>
            </a:extLst>
          </p:cNvPr>
          <p:cNvCxnSpPr>
            <a:cxnSpLocks/>
          </p:cNvCxnSpPr>
          <p:nvPr/>
        </p:nvCxnSpPr>
        <p:spPr>
          <a:xfrm>
            <a:off x="10988746" y="1660158"/>
            <a:ext cx="0" cy="85662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34490B0-832B-D532-9F4D-7614EE11E381}"/>
              </a:ext>
            </a:extLst>
          </p:cNvPr>
          <p:cNvSpPr txBox="1"/>
          <p:nvPr/>
        </p:nvSpPr>
        <p:spPr>
          <a:xfrm>
            <a:off x="10973971" y="1644863"/>
            <a:ext cx="118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1060-keV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A35DA4-6B76-259C-9108-146EA4811CC0}"/>
              </a:ext>
            </a:extLst>
          </p:cNvPr>
          <p:cNvSpPr txBox="1"/>
          <p:nvPr/>
        </p:nvSpPr>
        <p:spPr>
          <a:xfrm>
            <a:off x="11107316" y="1326145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(2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D1D146-C324-640B-EDB3-FE92227246F8}"/>
              </a:ext>
            </a:extLst>
          </p:cNvPr>
          <p:cNvSpPr txBox="1"/>
          <p:nvPr/>
        </p:nvSpPr>
        <p:spPr>
          <a:xfrm>
            <a:off x="10296602" y="1335504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1938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53876E-D098-0162-CED5-AE60F22ABAC3}"/>
              </a:ext>
            </a:extLst>
          </p:cNvPr>
          <p:cNvSpPr txBox="1"/>
          <p:nvPr/>
        </p:nvSpPr>
        <p:spPr>
          <a:xfrm>
            <a:off x="1590214" y="4029294"/>
            <a:ext cx="1769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t </a:t>
            </a: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= 23(6) </a:t>
            </a:r>
            <a:r>
              <a:rPr kumimoji="0" lang="en-C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ps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108D35-00C0-23E2-D63A-A063CFA76E3C}"/>
              </a:ext>
            </a:extLst>
          </p:cNvPr>
          <p:cNvSpPr txBox="1"/>
          <p:nvPr/>
        </p:nvSpPr>
        <p:spPr>
          <a:xfrm>
            <a:off x="7628525" y="4037731"/>
            <a:ext cx="1769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t </a:t>
            </a: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= 16(3) </a:t>
            </a:r>
            <a:r>
              <a:rPr kumimoji="0" lang="en-C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ps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885AC-DB84-6278-F8A9-F069E339D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65484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056C4-E580-D455-A1B2-A0A4301C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triaxial K=2 bands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F9F34-35B8-DD9A-A53C-C2081B33A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Triaxial gs implies there should be K=2 bands (not </a:t>
            </a:r>
            <a:r>
              <a:rPr lang="en-US" sz="2400" b="1" dirty="0">
                <a:latin typeface="Symbol" panose="05050102010706020507" pitchFamily="18" charset="2"/>
              </a:rPr>
              <a:t>g</a:t>
            </a:r>
            <a:r>
              <a:rPr lang="en-US" sz="2400" b="1" dirty="0"/>
              <a:t> vibrations) – not well established in </a:t>
            </a:r>
            <a:r>
              <a:rPr lang="en-US" sz="2400" b="1" baseline="30000" dirty="0"/>
              <a:t>98,100</a:t>
            </a:r>
            <a:r>
              <a:rPr lang="en-US" sz="2400" b="1" dirty="0"/>
              <a:t>Mo </a:t>
            </a:r>
            <a:endParaRPr lang="en-CA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B10466-4C11-05FD-E836-4C6D0E1F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61BA8A-B9AB-0FF3-C825-E23751A6E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36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9C514B-0948-0AD4-B2A2-45D3E81FD8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200" r="12100"/>
          <a:stretch>
            <a:fillRect/>
          </a:stretch>
        </p:blipFill>
        <p:spPr>
          <a:xfrm>
            <a:off x="233362" y="2012772"/>
            <a:ext cx="11767294" cy="42965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DDD88D-D53C-7FC4-5FF4-E803D6F8E8F1}"/>
              </a:ext>
            </a:extLst>
          </p:cNvPr>
          <p:cNvSpPr txBox="1"/>
          <p:nvPr/>
        </p:nvSpPr>
        <p:spPr>
          <a:xfrm>
            <a:off x="4583832" y="5481734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baseline="30000" dirty="0">
                <a:latin typeface="+mj-lt"/>
              </a:rPr>
              <a:t>98</a:t>
            </a:r>
            <a:r>
              <a:rPr lang="en-US" sz="2800" b="1" dirty="0">
                <a:latin typeface="+mj-lt"/>
              </a:rPr>
              <a:t>Mo</a:t>
            </a:r>
            <a:endParaRPr lang="en-CA" sz="2800" b="1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BA15B1-E0A3-9F2D-1D62-0BA043451A15}"/>
              </a:ext>
            </a:extLst>
          </p:cNvPr>
          <p:cNvSpPr txBox="1"/>
          <p:nvPr/>
        </p:nvSpPr>
        <p:spPr>
          <a:xfrm>
            <a:off x="10567392" y="5481734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baseline="30000" dirty="0">
                <a:latin typeface="+mj-lt"/>
              </a:rPr>
              <a:t>100</a:t>
            </a:r>
            <a:r>
              <a:rPr lang="en-US" sz="2800" b="1" dirty="0">
                <a:latin typeface="+mj-lt"/>
              </a:rPr>
              <a:t>Mo</a:t>
            </a:r>
            <a:endParaRPr lang="en-CA" sz="2800" b="1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D0D2BF-A553-0AEF-C109-04FDE2823549}"/>
              </a:ext>
            </a:extLst>
          </p:cNvPr>
          <p:cNvSpPr txBox="1"/>
          <p:nvPr/>
        </p:nvSpPr>
        <p:spPr>
          <a:xfrm>
            <a:off x="7464152" y="2030501"/>
            <a:ext cx="2453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B(E2) </a:t>
            </a:r>
            <a:r>
              <a:rPr lang="en-US" sz="2400" b="1" dirty="0" err="1">
                <a:latin typeface="+mj-lt"/>
              </a:rPr>
              <a:t>W.u</a:t>
            </a:r>
            <a:r>
              <a:rPr lang="en-US" sz="2400" b="1" dirty="0">
                <a:latin typeface="+mj-lt"/>
              </a:rPr>
              <a:t>. </a:t>
            </a:r>
          </a:p>
          <a:p>
            <a:r>
              <a:rPr lang="en-US" sz="2400" b="1" dirty="0">
                <a:latin typeface="+mj-lt"/>
              </a:rPr>
              <a:t>[ </a:t>
            </a:r>
            <a:r>
              <a:rPr lang="en-US" sz="2400" b="1" dirty="0" err="1">
                <a:latin typeface="+mj-lt"/>
              </a:rPr>
              <a:t>rel</a:t>
            </a:r>
            <a:r>
              <a:rPr lang="en-US" sz="2400" b="1" dirty="0">
                <a:latin typeface="+mj-lt"/>
              </a:rPr>
              <a:t> B(E2) ]</a:t>
            </a:r>
            <a:endParaRPr lang="en-CA" sz="2400" b="1" dirty="0">
              <a:latin typeface="+mj-lt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8F9152-BB5B-BC1E-1201-2883A5486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4317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3412-5DA3-4A60-6975-100F163A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B9C75-8121-E40B-4EAD-77A8CEA4A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C08F-6A34-4EC6-BD9A-9239FBEB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6DF6A-E61E-85FE-DE4B-2A05AC7C9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37</a:t>
            </a:fld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ACBCB-DFD0-FFC6-C084-67855A922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3395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D29CF53-8907-AFB8-8D1F-1F65695E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785" y="-157437"/>
            <a:ext cx="6172430" cy="824042"/>
          </a:xfrm>
        </p:spPr>
        <p:txBody>
          <a:bodyPr>
            <a:normAutofit/>
          </a:bodyPr>
          <a:lstStyle/>
          <a:p>
            <a:r>
              <a:rPr lang="en-CA">
                <a:ea typeface="+mj-lt"/>
                <a:cs typeface="+mj-lt"/>
              </a:rPr>
              <a:t>3-Level Mixing Calculations</a:t>
            </a:r>
            <a:endParaRPr lang="en-US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8C8D2A32-9EA6-0B79-B6FF-CCF784B0CE37}"/>
              </a:ext>
            </a:extLst>
          </p:cNvPr>
          <p:cNvGrpSpPr/>
          <p:nvPr/>
        </p:nvGrpSpPr>
        <p:grpSpPr>
          <a:xfrm>
            <a:off x="6204155" y="884903"/>
            <a:ext cx="5861765" cy="5850194"/>
            <a:chOff x="6204155" y="884903"/>
            <a:chExt cx="5861765" cy="585019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6EC21F3-6C06-8B45-4999-A61F4EADE9EA}"/>
                </a:ext>
              </a:extLst>
            </p:cNvPr>
            <p:cNvSpPr>
              <a:spLocks/>
            </p:cNvSpPr>
            <p:nvPr/>
          </p:nvSpPr>
          <p:spPr>
            <a:xfrm>
              <a:off x="6204155" y="884903"/>
              <a:ext cx="5861765" cy="5850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C78E98-6A18-9BED-F715-F01E2D6CC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83438" y="962563"/>
              <a:ext cx="5668166" cy="64779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48653E9-E389-F0F6-D238-8EA423348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3438" y="1600578"/>
              <a:ext cx="4153480" cy="1190791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5A86E10-3707-F4EF-FAE8-3B346A36F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9863" y="2771965"/>
              <a:ext cx="5544324" cy="176237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F75C9F7-8244-EE82-B02E-A5877F6A4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3438" y="4534336"/>
              <a:ext cx="5782482" cy="1543265"/>
            </a:xfrm>
            <a:prstGeom prst="rect">
              <a:avLst/>
            </a:prstGeom>
          </p:spPr>
        </p:pic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C4B414E-695F-9DF5-318A-E9A7E74456C3}"/>
              </a:ext>
            </a:extLst>
          </p:cNvPr>
          <p:cNvSpPr/>
          <p:nvPr/>
        </p:nvSpPr>
        <p:spPr>
          <a:xfrm>
            <a:off x="2900539" y="3372508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FCAAC78F-0549-78E5-0698-4177863DA0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1733" y="1448129"/>
            <a:ext cx="1047609" cy="1372200"/>
          </a:xfrm>
          <a:prstGeom prst="rect">
            <a:avLst/>
          </a:prstGeom>
          <a:effectLst>
            <a:glow rad="139700">
              <a:srgbClr val="44AA00">
                <a:alpha val="40000"/>
              </a:srgbClr>
            </a:glo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100B090E-0FE9-56DA-8197-017496D514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33904" y="1758041"/>
            <a:ext cx="1700220" cy="1012382"/>
          </a:xfrm>
          <a:prstGeom prst="rect">
            <a:avLst/>
          </a:prstGeom>
          <a:effectLst>
            <a:glow rad="139700">
              <a:srgbClr val="66FFFF">
                <a:alpha val="40000"/>
              </a:srgbClr>
            </a:glow>
          </a:effectLst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37467686-36AD-4ED2-2BCD-6917EF4D2D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0526" y="1595106"/>
            <a:ext cx="1149808" cy="1145227"/>
          </a:xfrm>
          <a:prstGeom prst="rect">
            <a:avLst/>
          </a:prstGeom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626FC20A-3404-87B2-7170-F59500A0C150}"/>
              </a:ext>
            </a:extLst>
          </p:cNvPr>
          <p:cNvSpPr txBox="1">
            <a:spLocks/>
          </p:cNvSpPr>
          <p:nvPr/>
        </p:nvSpPr>
        <p:spPr>
          <a:xfrm>
            <a:off x="2045962" y="2841483"/>
            <a:ext cx="384921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/>
              <a:t>A</a:t>
            </a: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2C9D370E-E365-BD13-4F5E-5259CA48C4C4}"/>
              </a:ext>
            </a:extLst>
          </p:cNvPr>
          <p:cNvSpPr txBox="1">
            <a:spLocks/>
          </p:cNvSpPr>
          <p:nvPr/>
        </p:nvSpPr>
        <p:spPr>
          <a:xfrm>
            <a:off x="3803732" y="2830865"/>
            <a:ext cx="384921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/>
              <a:t>B</a:t>
            </a:r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9EA07E01-8970-A607-CFE0-1295741F5764}"/>
              </a:ext>
            </a:extLst>
          </p:cNvPr>
          <p:cNvSpPr txBox="1">
            <a:spLocks/>
          </p:cNvSpPr>
          <p:nvPr/>
        </p:nvSpPr>
        <p:spPr>
          <a:xfrm>
            <a:off x="599885" y="2841483"/>
            <a:ext cx="384921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4CD345E-5009-CD8A-4559-C4CD96295853}"/>
                  </a:ext>
                </a:extLst>
              </p:cNvPr>
              <p:cNvSpPr txBox="1"/>
              <p:nvPr/>
            </p:nvSpPr>
            <p:spPr>
              <a:xfrm>
                <a:off x="694818" y="731862"/>
                <a:ext cx="3105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GB" sz="280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4CD345E-5009-CD8A-4559-C4CD96295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18" y="731862"/>
                <a:ext cx="310506" cy="430887"/>
              </a:xfrm>
              <a:prstGeom prst="rect">
                <a:avLst/>
              </a:prstGeom>
              <a:blipFill>
                <a:blip r:embed="rId9"/>
                <a:stretch>
                  <a:fillRect r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33EA034-7C77-F968-C8EF-EB46FA57D1C8}"/>
                  </a:ext>
                </a:extLst>
              </p:cNvPr>
              <p:cNvSpPr txBox="1"/>
              <p:nvPr/>
            </p:nvSpPr>
            <p:spPr>
              <a:xfrm>
                <a:off x="2184525" y="725972"/>
                <a:ext cx="3105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GB" sz="280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33EA034-7C77-F968-C8EF-EB46FA57D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525" y="725972"/>
                <a:ext cx="310506" cy="430887"/>
              </a:xfrm>
              <a:prstGeom prst="rect">
                <a:avLst/>
              </a:prstGeom>
              <a:blipFill>
                <a:blip r:embed="rId10"/>
                <a:stretch>
                  <a:fillRect r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AB06C23-D6FD-48D8-142F-C565D6FFB102}"/>
                  </a:ext>
                </a:extLst>
              </p:cNvPr>
              <p:cNvSpPr txBox="1"/>
              <p:nvPr/>
            </p:nvSpPr>
            <p:spPr>
              <a:xfrm>
                <a:off x="3923887" y="725972"/>
                <a:ext cx="3105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GB" sz="280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AB06C23-D6FD-48D8-142F-C565D6FFB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887" y="725972"/>
                <a:ext cx="310506" cy="430887"/>
              </a:xfrm>
              <a:prstGeom prst="rect">
                <a:avLst/>
              </a:prstGeom>
              <a:blipFill>
                <a:blip r:embed="rId11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9" name="Group 78">
            <a:extLst>
              <a:ext uri="{FF2B5EF4-FFF2-40B4-BE49-F238E27FC236}">
                <a16:creationId xmlns:a16="http://schemas.microsoft.com/office/drawing/2014/main" id="{479B2D49-E19F-5267-B781-CD5217545132}"/>
              </a:ext>
            </a:extLst>
          </p:cNvPr>
          <p:cNvGrpSpPr/>
          <p:nvPr/>
        </p:nvGrpSpPr>
        <p:grpSpPr>
          <a:xfrm>
            <a:off x="148845" y="3372508"/>
            <a:ext cx="4869455" cy="3332602"/>
            <a:chOff x="148845" y="3372508"/>
            <a:chExt cx="4869455" cy="3332602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083F403-545C-CCA0-D802-A1612E626F70}"/>
                </a:ext>
              </a:extLst>
            </p:cNvPr>
            <p:cNvSpPr/>
            <p:nvPr/>
          </p:nvSpPr>
          <p:spPr>
            <a:xfrm>
              <a:off x="1463894" y="3861000"/>
              <a:ext cx="3373524" cy="45719"/>
            </a:xfrm>
            <a:custGeom>
              <a:avLst/>
              <a:gdLst>
                <a:gd name="connsiteX0" fmla="*/ 12249 w 3769012"/>
                <a:gd name="connsiteY0" fmla="*/ 12222 h 0"/>
                <a:gd name="connsiteX1" fmla="*/ 3772107 w 3769012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69012">
                  <a:moveTo>
                    <a:pt x="12249" y="12222"/>
                  </a:moveTo>
                  <a:lnTo>
                    <a:pt x="3772107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702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A8B7679-0251-0C21-28D1-F182CF3AC810}"/>
                </a:ext>
              </a:extLst>
            </p:cNvPr>
            <p:cNvSpPr/>
            <p:nvPr/>
          </p:nvSpPr>
          <p:spPr>
            <a:xfrm>
              <a:off x="1505330" y="4504808"/>
              <a:ext cx="1983241" cy="45719"/>
            </a:xfrm>
            <a:custGeom>
              <a:avLst/>
              <a:gdLst>
                <a:gd name="connsiteX0" fmla="*/ 12249 w 4151376"/>
                <a:gd name="connsiteY0" fmla="*/ 12222 h 0"/>
                <a:gd name="connsiteX1" fmla="*/ 4191023 w 4151376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51376">
                  <a:moveTo>
                    <a:pt x="12249" y="12222"/>
                  </a:moveTo>
                  <a:lnTo>
                    <a:pt x="4191023" y="12222"/>
                  </a:lnTo>
                </a:path>
              </a:pathLst>
            </a:custGeom>
            <a:solidFill>
              <a:srgbClr val="FF0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58A7FA-83AC-2A81-64EE-F7EDD8462993}"/>
                </a:ext>
              </a:extLst>
            </p:cNvPr>
            <p:cNvSpPr/>
            <p:nvPr/>
          </p:nvSpPr>
          <p:spPr>
            <a:xfrm>
              <a:off x="1050282" y="5149212"/>
              <a:ext cx="2895039" cy="54500"/>
            </a:xfrm>
            <a:custGeom>
              <a:avLst/>
              <a:gdLst>
                <a:gd name="connsiteX0" fmla="*/ 12249 w 2895038"/>
                <a:gd name="connsiteY0" fmla="*/ 12222 h 0"/>
                <a:gd name="connsiteX1" fmla="*/ 2900565 w 2895038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038">
                  <a:moveTo>
                    <a:pt x="12249" y="12222"/>
                  </a:moveTo>
                  <a:lnTo>
                    <a:pt x="2900565" y="12222"/>
                  </a:lnTo>
                </a:path>
              </a:pathLst>
            </a:custGeom>
            <a:solidFill>
              <a:srgbClr val="FF0000"/>
            </a:solidFill>
            <a:ln w="2848" cap="rnd">
              <a:solidFill>
                <a:srgbClr val="FF0000"/>
              </a:solidFill>
              <a:custDash>
                <a:ds d="22425" sp="89700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6110123-8A94-286C-70E3-831098DD72EC}"/>
                </a:ext>
              </a:extLst>
            </p:cNvPr>
            <p:cNvSpPr/>
            <p:nvPr/>
          </p:nvSpPr>
          <p:spPr>
            <a:xfrm flipV="1">
              <a:off x="3359631" y="4085849"/>
              <a:ext cx="1471967" cy="45719"/>
            </a:xfrm>
            <a:custGeom>
              <a:avLst/>
              <a:gdLst>
                <a:gd name="connsiteX0" fmla="*/ 12249 w 2130311"/>
                <a:gd name="connsiteY0" fmla="*/ 12222 h 0"/>
                <a:gd name="connsiteX1" fmla="*/ 2163585 w 2130311"/>
                <a:gd name="connsiteY1" fmla="*/ 1222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0311">
                  <a:moveTo>
                    <a:pt x="12249" y="12222"/>
                  </a:moveTo>
                  <a:lnTo>
                    <a:pt x="2163585" y="12222"/>
                  </a:lnTo>
                </a:path>
              </a:pathLst>
            </a:custGeom>
            <a:noFill/>
            <a:ln w="2848" cap="rnd">
              <a:solidFill>
                <a:srgbClr val="66FFFF"/>
              </a:solidFill>
              <a:custDash>
                <a:ds d="22425" sp="8969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FE2F453-A773-53A1-0960-519E93630331}"/>
                </a:ext>
              </a:extLst>
            </p:cNvPr>
            <p:cNvSpPr/>
            <p:nvPr/>
          </p:nvSpPr>
          <p:spPr>
            <a:xfrm>
              <a:off x="1501086" y="4504516"/>
              <a:ext cx="710104" cy="54500"/>
            </a:xfrm>
            <a:custGeom>
              <a:avLst/>
              <a:gdLst>
                <a:gd name="connsiteX0" fmla="*/ 12321 w 710103"/>
                <a:gd name="connsiteY0" fmla="*/ 12293 h 0"/>
                <a:gd name="connsiteX1" fmla="*/ 752370 w 710103"/>
                <a:gd name="connsiteY1" fmla="*/ 12293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321" y="12293"/>
                  </a:moveTo>
                  <a:lnTo>
                    <a:pt x="752370" y="12293"/>
                  </a:lnTo>
                </a:path>
              </a:pathLst>
            </a:custGeom>
            <a:solidFill>
              <a:srgbClr val="338000"/>
            </a:solidFill>
            <a:ln w="2865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D2BE823-F32D-54ED-B73C-C46E1F210CA4}"/>
                </a:ext>
              </a:extLst>
            </p:cNvPr>
            <p:cNvSpPr/>
            <p:nvPr/>
          </p:nvSpPr>
          <p:spPr>
            <a:xfrm>
              <a:off x="3833601" y="3861567"/>
              <a:ext cx="710104" cy="54500"/>
            </a:xfrm>
            <a:custGeom>
              <a:avLst/>
              <a:gdLst>
                <a:gd name="connsiteX0" fmla="*/ 12209 w 710103"/>
                <a:gd name="connsiteY0" fmla="*/ 12181 h 0"/>
                <a:gd name="connsiteX1" fmla="*/ 738808 w 710103"/>
                <a:gd name="connsiteY1" fmla="*/ 1218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09" y="12181"/>
                  </a:moveTo>
                  <a:lnTo>
                    <a:pt x="738808" y="12181"/>
                  </a:lnTo>
                </a:path>
              </a:pathLst>
            </a:custGeom>
            <a:noFill/>
            <a:ln w="2839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5967172E-68CC-A9BC-82EC-9FEFA07D0335}"/>
                </a:ext>
              </a:extLst>
            </p:cNvPr>
            <p:cNvSpPr/>
            <p:nvPr/>
          </p:nvSpPr>
          <p:spPr>
            <a:xfrm>
              <a:off x="1818534" y="4510257"/>
              <a:ext cx="109247" cy="654005"/>
            </a:xfrm>
            <a:custGeom>
              <a:avLst/>
              <a:gdLst>
                <a:gd name="connsiteX0" fmla="*/ 41602 w 109246"/>
                <a:gd name="connsiteY0" fmla="*/ 6553 h 654004"/>
                <a:gd name="connsiteX1" fmla="*/ 41602 w 109246"/>
                <a:gd name="connsiteY1" fmla="*/ 511066 h 654004"/>
                <a:gd name="connsiteX2" fmla="*/ 6568 w 109246"/>
                <a:gd name="connsiteY2" fmla="*/ 511066 h 654004"/>
                <a:gd name="connsiteX3" fmla="*/ 64890 w 109246"/>
                <a:gd name="connsiteY3" fmla="*/ 650865 h 654004"/>
                <a:gd name="connsiteX4" fmla="*/ 123046 w 109246"/>
                <a:gd name="connsiteY4" fmla="*/ 511066 h 654004"/>
                <a:gd name="connsiteX5" fmla="*/ 88017 w 109246"/>
                <a:gd name="connsiteY5" fmla="*/ 511066 h 654004"/>
                <a:gd name="connsiteX6" fmla="*/ 88017 w 109246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246" h="654004">
                  <a:moveTo>
                    <a:pt x="41602" y="6553"/>
                  </a:moveTo>
                  <a:lnTo>
                    <a:pt x="41602" y="511066"/>
                  </a:lnTo>
                  <a:lnTo>
                    <a:pt x="6568" y="511066"/>
                  </a:lnTo>
                  <a:lnTo>
                    <a:pt x="64890" y="650865"/>
                  </a:lnTo>
                  <a:lnTo>
                    <a:pt x="123046" y="511066"/>
                  </a:lnTo>
                  <a:lnTo>
                    <a:pt x="88017" y="511066"/>
                  </a:lnTo>
                  <a:lnTo>
                    <a:pt x="88017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12B0929-2974-5FAB-2120-FD1B5B910D8F}"/>
                </a:ext>
              </a:extLst>
            </p:cNvPr>
            <p:cNvSpPr/>
            <p:nvPr/>
          </p:nvSpPr>
          <p:spPr>
            <a:xfrm>
              <a:off x="3717849" y="4137666"/>
              <a:ext cx="710104" cy="981007"/>
            </a:xfrm>
            <a:custGeom>
              <a:avLst/>
              <a:gdLst>
                <a:gd name="connsiteX0" fmla="*/ 261012 w 710103"/>
                <a:gd name="connsiteY0" fmla="*/ 6569 h 981007"/>
                <a:gd name="connsiteX1" fmla="*/ 40345 w 710103"/>
                <a:gd name="connsiteY1" fmla="*/ 827922 h 981007"/>
                <a:gd name="connsiteX2" fmla="*/ 6568 w 710103"/>
                <a:gd name="connsiteY2" fmla="*/ 818958 h 981007"/>
                <a:gd name="connsiteX3" fmla="*/ 230368 w 710103"/>
                <a:gd name="connsiteY3" fmla="*/ 1023450 h 981007"/>
                <a:gd name="connsiteX4" fmla="*/ 526887 w 710103"/>
                <a:gd name="connsiteY4" fmla="*/ 958081 h 981007"/>
                <a:gd name="connsiteX5" fmla="*/ 493113 w 710103"/>
                <a:gd name="connsiteY5" fmla="*/ 949008 h 981007"/>
                <a:gd name="connsiteX6" fmla="*/ 746197 w 710103"/>
                <a:gd name="connsiteY6" fmla="*/ 6553 h 98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0103" h="981007">
                  <a:moveTo>
                    <a:pt x="261012" y="6569"/>
                  </a:moveTo>
                  <a:lnTo>
                    <a:pt x="40345" y="827922"/>
                  </a:lnTo>
                  <a:lnTo>
                    <a:pt x="6568" y="818958"/>
                  </a:lnTo>
                  <a:lnTo>
                    <a:pt x="230368" y="1023450"/>
                  </a:lnTo>
                  <a:lnTo>
                    <a:pt x="526887" y="958081"/>
                  </a:lnTo>
                  <a:lnTo>
                    <a:pt x="493113" y="949008"/>
                  </a:lnTo>
                  <a:lnTo>
                    <a:pt x="746197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8C9D381-B17D-4533-8547-63FF846A6866}"/>
                </a:ext>
              </a:extLst>
            </p:cNvPr>
            <p:cNvSpPr/>
            <p:nvPr/>
          </p:nvSpPr>
          <p:spPr>
            <a:xfrm>
              <a:off x="4045868" y="3869843"/>
              <a:ext cx="218493" cy="272502"/>
            </a:xfrm>
            <a:custGeom>
              <a:avLst/>
              <a:gdLst>
                <a:gd name="connsiteX0" fmla="*/ 38944 w 218493"/>
                <a:gd name="connsiteY0" fmla="*/ 3906 h 272501"/>
                <a:gd name="connsiteX1" fmla="*/ 38944 w 218493"/>
                <a:gd name="connsiteY1" fmla="*/ 139123 h 272501"/>
                <a:gd name="connsiteX2" fmla="*/ 3915 w 218493"/>
                <a:gd name="connsiteY2" fmla="*/ 139123 h 272501"/>
                <a:gd name="connsiteX3" fmla="*/ 167836 w 218493"/>
                <a:gd name="connsiteY3" fmla="*/ 274393 h 272501"/>
                <a:gd name="connsiteX4" fmla="*/ 249118 w 218493"/>
                <a:gd name="connsiteY4" fmla="*/ 207305 h 272501"/>
                <a:gd name="connsiteX5" fmla="*/ 249118 w 218493"/>
                <a:gd name="connsiteY5" fmla="*/ 3906 h 272501"/>
                <a:gd name="connsiteX6" fmla="*/ 38944 w 218493"/>
                <a:gd name="connsiteY6" fmla="*/ 3906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493" h="272501">
                  <a:moveTo>
                    <a:pt x="38944" y="3906"/>
                  </a:moveTo>
                  <a:lnTo>
                    <a:pt x="38944" y="139123"/>
                  </a:lnTo>
                  <a:lnTo>
                    <a:pt x="3915" y="139123"/>
                  </a:lnTo>
                  <a:lnTo>
                    <a:pt x="167836" y="274393"/>
                  </a:lnTo>
                  <a:lnTo>
                    <a:pt x="249118" y="207305"/>
                  </a:lnTo>
                  <a:lnTo>
                    <a:pt x="249118" y="3906"/>
                  </a:lnTo>
                  <a:lnTo>
                    <a:pt x="38944" y="3906"/>
                  </a:lnTo>
                </a:path>
              </a:pathLst>
            </a:custGeom>
            <a:solidFill>
              <a:srgbClr val="00FFFF"/>
            </a:solidFill>
            <a:ln w="910" cap="flat">
              <a:solidFill>
                <a:srgbClr val="00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rgbClr val="66FFFF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2916117-ACB4-E237-0398-C42CC5D4F20F}"/>
                </a:ext>
              </a:extLst>
            </p:cNvPr>
            <p:cNvSpPr/>
            <p:nvPr/>
          </p:nvSpPr>
          <p:spPr>
            <a:xfrm>
              <a:off x="4077373" y="3867196"/>
              <a:ext cx="273117" cy="272502"/>
            </a:xfrm>
            <a:custGeom>
              <a:avLst/>
              <a:gdLst>
                <a:gd name="connsiteX0" fmla="*/ 135460 w 273116"/>
                <a:gd name="connsiteY0" fmla="*/ 277039 h 272501"/>
                <a:gd name="connsiteX1" fmla="*/ 299381 w 273116"/>
                <a:gd name="connsiteY1" fmla="*/ 141770 h 272501"/>
                <a:gd name="connsiteX2" fmla="*/ 264405 w 273116"/>
                <a:gd name="connsiteY2" fmla="*/ 141770 h 272501"/>
                <a:gd name="connsiteX3" fmla="*/ 264405 w 273116"/>
                <a:gd name="connsiteY3" fmla="*/ 6553 h 272501"/>
                <a:gd name="connsiteX4" fmla="*/ 6568 w 273116"/>
                <a:gd name="connsiteY4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272501">
                  <a:moveTo>
                    <a:pt x="135460" y="277039"/>
                  </a:moveTo>
                  <a:lnTo>
                    <a:pt x="299381" y="141770"/>
                  </a:lnTo>
                  <a:lnTo>
                    <a:pt x="264405" y="141770"/>
                  </a:lnTo>
                  <a:lnTo>
                    <a:pt x="264405" y="6553"/>
                  </a:lnTo>
                  <a:lnTo>
                    <a:pt x="6568" y="6553"/>
                  </a:lnTo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410FB06-AABD-4AA7-1B79-44C97D1FB6FE}"/>
                </a:ext>
              </a:extLst>
            </p:cNvPr>
            <p:cNvSpPr/>
            <p:nvPr/>
          </p:nvSpPr>
          <p:spPr>
            <a:xfrm>
              <a:off x="1385321" y="3598405"/>
              <a:ext cx="54623" cy="272502"/>
            </a:xfrm>
            <a:custGeom>
              <a:avLst/>
              <a:gdLst>
                <a:gd name="connsiteX0" fmla="*/ 6568 w 54623"/>
                <a:gd name="connsiteY0" fmla="*/ 6575 h 272501"/>
                <a:gd name="connsiteX1" fmla="*/ 43168 w 54623"/>
                <a:gd name="connsiteY1" fmla="*/ 143041 h 272501"/>
                <a:gd name="connsiteX2" fmla="*/ 9382 w 54623"/>
                <a:gd name="connsiteY2" fmla="*/ 152147 h 272501"/>
                <a:gd name="connsiteX3" fmla="*/ 87484 w 54623"/>
                <a:gd name="connsiteY3" fmla="*/ 275332 h 272501"/>
                <a:gd name="connsiteX4" fmla="*/ 93273 w 54623"/>
                <a:gd name="connsiteY4" fmla="*/ 129749 h 272501"/>
                <a:gd name="connsiteX5" fmla="*/ 59461 w 54623"/>
                <a:gd name="connsiteY5" fmla="*/ 138855 h 272501"/>
                <a:gd name="connsiteX6" fmla="*/ 23920 w 54623"/>
                <a:gd name="connsiteY6" fmla="*/ 6553 h 272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" h="272501">
                  <a:moveTo>
                    <a:pt x="6568" y="6575"/>
                  </a:moveTo>
                  <a:lnTo>
                    <a:pt x="43168" y="143041"/>
                  </a:lnTo>
                  <a:lnTo>
                    <a:pt x="9382" y="152147"/>
                  </a:lnTo>
                  <a:lnTo>
                    <a:pt x="87484" y="275332"/>
                  </a:lnTo>
                  <a:lnTo>
                    <a:pt x="93273" y="129749"/>
                  </a:lnTo>
                  <a:lnTo>
                    <a:pt x="59461" y="138855"/>
                  </a:lnTo>
                  <a:lnTo>
                    <a:pt x="23920" y="6553"/>
                  </a:lnTo>
                  <a:close/>
                </a:path>
              </a:pathLst>
            </a:custGeom>
            <a:solidFill>
              <a:srgbClr val="00FFFF"/>
            </a:solidFill>
            <a:ln w="1527" cap="rnd">
              <a:solidFill>
                <a:srgbClr val="00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0079811-6AEA-ADAD-D31B-FB64845CB072}"/>
                </a:ext>
              </a:extLst>
            </p:cNvPr>
            <p:cNvSpPr/>
            <p:nvPr/>
          </p:nvSpPr>
          <p:spPr>
            <a:xfrm>
              <a:off x="1450082" y="5154565"/>
              <a:ext cx="436987" cy="1471511"/>
            </a:xfrm>
            <a:custGeom>
              <a:avLst/>
              <a:gdLst>
                <a:gd name="connsiteX0" fmla="*/ 402750 w 436986"/>
                <a:gd name="connsiteY0" fmla="*/ 6556 h 1471510"/>
                <a:gd name="connsiteX1" fmla="*/ 40380 w 436986"/>
                <a:gd name="connsiteY1" fmla="*/ 1356485 h 1471510"/>
                <a:gd name="connsiteX2" fmla="*/ 6568 w 436986"/>
                <a:gd name="connsiteY2" fmla="*/ 1347411 h 1471510"/>
                <a:gd name="connsiteX3" fmla="*/ 32487 w 436986"/>
                <a:gd name="connsiteY3" fmla="*/ 1499088 h 1471510"/>
                <a:gd name="connsiteX4" fmla="*/ 131106 w 436986"/>
                <a:gd name="connsiteY4" fmla="*/ 1380798 h 1471510"/>
                <a:gd name="connsiteX5" fmla="*/ 97293 w 436986"/>
                <a:gd name="connsiteY5" fmla="*/ 1371692 h 1471510"/>
                <a:gd name="connsiteX6" fmla="*/ 463866 w 436986"/>
                <a:gd name="connsiteY6" fmla="*/ 6553 h 14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6986" h="1471510">
                  <a:moveTo>
                    <a:pt x="402750" y="6556"/>
                  </a:moveTo>
                  <a:lnTo>
                    <a:pt x="40380" y="1356485"/>
                  </a:lnTo>
                  <a:lnTo>
                    <a:pt x="6568" y="1347411"/>
                  </a:lnTo>
                  <a:lnTo>
                    <a:pt x="32487" y="1499088"/>
                  </a:lnTo>
                  <a:lnTo>
                    <a:pt x="131106" y="1380798"/>
                  </a:lnTo>
                  <a:lnTo>
                    <a:pt x="97293" y="1371692"/>
                  </a:lnTo>
                  <a:lnTo>
                    <a:pt x="463866" y="6553"/>
                  </a:lnTo>
                  <a:close/>
                </a:path>
              </a:pathLst>
            </a:custGeom>
            <a:solidFill>
              <a:srgbClr val="ECECEC"/>
            </a:solidFill>
            <a:ln w="1527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64F3DCC-89BE-74CE-7E3E-1B3250DF19ED}"/>
                </a:ext>
              </a:extLst>
            </p:cNvPr>
            <p:cNvSpPr/>
            <p:nvPr/>
          </p:nvSpPr>
          <p:spPr>
            <a:xfrm>
              <a:off x="3835300" y="4132006"/>
              <a:ext cx="710104" cy="54500"/>
            </a:xfrm>
            <a:custGeom>
              <a:avLst/>
              <a:gdLst>
                <a:gd name="connsiteX0" fmla="*/ 12257 w 710103"/>
                <a:gd name="connsiteY0" fmla="*/ 12229 h 0"/>
                <a:gd name="connsiteX1" fmla="*/ 744551 w 710103"/>
                <a:gd name="connsiteY1" fmla="*/ 1222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57" y="12229"/>
                  </a:moveTo>
                  <a:lnTo>
                    <a:pt x="744551" y="12229"/>
                  </a:lnTo>
                </a:path>
              </a:pathLst>
            </a:custGeom>
            <a:noFill/>
            <a:ln w="2850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CFD8889-8966-7368-25E7-0C3A7C274787}"/>
                </a:ext>
              </a:extLst>
            </p:cNvPr>
            <p:cNvSpPr/>
            <p:nvPr/>
          </p:nvSpPr>
          <p:spPr>
            <a:xfrm>
              <a:off x="1505534" y="5148901"/>
              <a:ext cx="710104" cy="54500"/>
            </a:xfrm>
            <a:custGeom>
              <a:avLst/>
              <a:gdLst>
                <a:gd name="connsiteX0" fmla="*/ 12248 w 710103"/>
                <a:gd name="connsiteY0" fmla="*/ 12221 h 0"/>
                <a:gd name="connsiteX1" fmla="*/ 743547 w 710103"/>
                <a:gd name="connsiteY1" fmla="*/ 1222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48" y="12221"/>
                  </a:moveTo>
                  <a:lnTo>
                    <a:pt x="743547" y="12221"/>
                  </a:lnTo>
                </a:path>
              </a:pathLst>
            </a:custGeom>
            <a:solidFill>
              <a:srgbClr val="338000"/>
            </a:solidFill>
            <a:ln w="2848" cap="rnd">
              <a:solidFill>
                <a:srgbClr val="44AA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6CA9EA7-58EF-A040-2108-0BB832F71F6E}"/>
                </a:ext>
              </a:extLst>
            </p:cNvPr>
            <p:cNvSpPr/>
            <p:nvPr/>
          </p:nvSpPr>
          <p:spPr>
            <a:xfrm>
              <a:off x="623474" y="3598429"/>
              <a:ext cx="382364" cy="1526011"/>
            </a:xfrm>
            <a:custGeom>
              <a:avLst/>
              <a:gdLst>
                <a:gd name="connsiteX0" fmla="*/ 6568 w 382363"/>
                <a:gd name="connsiteY0" fmla="*/ 6553 h 1526010"/>
                <a:gd name="connsiteX1" fmla="*/ 388390 w 382363"/>
                <a:gd name="connsiteY1" fmla="*/ 1428675 h 1526010"/>
                <a:gd name="connsiteX2" fmla="*/ 354583 w 382363"/>
                <a:gd name="connsiteY2" fmla="*/ 1437575 h 1526010"/>
                <a:gd name="connsiteX3" fmla="*/ 427971 w 382363"/>
                <a:gd name="connsiteY3" fmla="*/ 1562687 h 1526010"/>
                <a:gd name="connsiteX4" fmla="*/ 428847 w 382363"/>
                <a:gd name="connsiteY4" fmla="*/ 1417834 h 1526010"/>
                <a:gd name="connsiteX5" fmla="*/ 394872 w 382363"/>
                <a:gd name="connsiteY5" fmla="*/ 1426908 h 1526010"/>
                <a:gd name="connsiteX6" fmla="*/ 13578 w 382363"/>
                <a:gd name="connsiteY6" fmla="*/ 6557 h 1526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363" h="1526010">
                  <a:moveTo>
                    <a:pt x="6568" y="6553"/>
                  </a:moveTo>
                  <a:lnTo>
                    <a:pt x="388390" y="1428675"/>
                  </a:lnTo>
                  <a:lnTo>
                    <a:pt x="354583" y="1437575"/>
                  </a:lnTo>
                  <a:lnTo>
                    <a:pt x="427971" y="1562687"/>
                  </a:lnTo>
                  <a:lnTo>
                    <a:pt x="428847" y="1417834"/>
                  </a:lnTo>
                  <a:lnTo>
                    <a:pt x="394872" y="1426908"/>
                  </a:lnTo>
                  <a:lnTo>
                    <a:pt x="13578" y="6557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9FB052E-F1B9-DC7A-F7CC-59B60369334E}"/>
                </a:ext>
              </a:extLst>
            </p:cNvPr>
            <p:cNvSpPr/>
            <p:nvPr/>
          </p:nvSpPr>
          <p:spPr>
            <a:xfrm>
              <a:off x="938713" y="4510237"/>
              <a:ext cx="546234" cy="2125515"/>
            </a:xfrm>
            <a:custGeom>
              <a:avLst/>
              <a:gdLst>
                <a:gd name="connsiteX0" fmla="*/ 577895 w 546233"/>
                <a:gd name="connsiteY0" fmla="*/ 6573 h 2125515"/>
                <a:gd name="connsiteX1" fmla="*/ 40542 w 546233"/>
                <a:gd name="connsiteY1" fmla="*/ 2007636 h 2125515"/>
                <a:gd name="connsiteX2" fmla="*/ 6568 w 546233"/>
                <a:gd name="connsiteY2" fmla="*/ 1998563 h 2125515"/>
                <a:gd name="connsiteX3" fmla="*/ 6917 w 546233"/>
                <a:gd name="connsiteY3" fmla="*/ 2143416 h 2125515"/>
                <a:gd name="connsiteX4" fmla="*/ 79779 w 546233"/>
                <a:gd name="connsiteY4" fmla="*/ 2018096 h 2125515"/>
                <a:gd name="connsiteX5" fmla="*/ 45992 w 546233"/>
                <a:gd name="connsiteY5" fmla="*/ 2009023 h 2125515"/>
                <a:gd name="connsiteX6" fmla="*/ 583674 w 546233"/>
                <a:gd name="connsiteY6" fmla="*/ 6553 h 212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233" h="2125515">
                  <a:moveTo>
                    <a:pt x="577895" y="6573"/>
                  </a:moveTo>
                  <a:lnTo>
                    <a:pt x="40542" y="2007636"/>
                  </a:lnTo>
                  <a:lnTo>
                    <a:pt x="6568" y="1998563"/>
                  </a:lnTo>
                  <a:lnTo>
                    <a:pt x="6917" y="2143416"/>
                  </a:lnTo>
                  <a:lnTo>
                    <a:pt x="79779" y="2018096"/>
                  </a:lnTo>
                  <a:lnTo>
                    <a:pt x="45992" y="2009023"/>
                  </a:lnTo>
                  <a:lnTo>
                    <a:pt x="583674" y="6553"/>
                  </a:lnTo>
                  <a:close/>
                </a:path>
              </a:pathLst>
            </a:custGeom>
            <a:solidFill>
              <a:srgbClr val="FF0000"/>
            </a:solidFill>
            <a:ln w="1527" cap="rnd">
              <a:solidFill>
                <a:srgbClr val="FF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>
                <a:solidFill>
                  <a:srgbClr val="0000FF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A5076A0-5889-E7AE-52B5-019454147D0D}"/>
                </a:ext>
              </a:extLst>
            </p:cNvPr>
            <p:cNvSpPr/>
            <p:nvPr/>
          </p:nvSpPr>
          <p:spPr>
            <a:xfrm>
              <a:off x="1176207" y="3598429"/>
              <a:ext cx="273117" cy="872006"/>
            </a:xfrm>
            <a:custGeom>
              <a:avLst/>
              <a:gdLst>
                <a:gd name="connsiteX0" fmla="*/ 6568 w 273116"/>
                <a:gd name="connsiteY0" fmla="*/ 6553 h 872006"/>
                <a:gd name="connsiteX1" fmla="*/ 216199 w 273116"/>
                <a:gd name="connsiteY1" fmla="*/ 787695 h 872006"/>
                <a:gd name="connsiteX2" fmla="*/ 182407 w 273116"/>
                <a:gd name="connsiteY2" fmla="*/ 796769 h 872006"/>
                <a:gd name="connsiteX3" fmla="*/ 268748 w 273116"/>
                <a:gd name="connsiteY3" fmla="*/ 918391 h 872006"/>
                <a:gd name="connsiteX4" fmla="*/ 282597 w 273116"/>
                <a:gd name="connsiteY4" fmla="*/ 769840 h 872006"/>
                <a:gd name="connsiteX5" fmla="*/ 248785 w 273116"/>
                <a:gd name="connsiteY5" fmla="*/ 778946 h 872006"/>
                <a:gd name="connsiteX6" fmla="*/ 41419 w 273116"/>
                <a:gd name="connsiteY6" fmla="*/ 6553 h 87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3116" h="872006">
                  <a:moveTo>
                    <a:pt x="6568" y="6553"/>
                  </a:moveTo>
                  <a:lnTo>
                    <a:pt x="216199" y="787695"/>
                  </a:lnTo>
                  <a:lnTo>
                    <a:pt x="182407" y="796769"/>
                  </a:lnTo>
                  <a:lnTo>
                    <a:pt x="268748" y="918391"/>
                  </a:lnTo>
                  <a:lnTo>
                    <a:pt x="282597" y="769840"/>
                  </a:lnTo>
                  <a:lnTo>
                    <a:pt x="248785" y="778946"/>
                  </a:lnTo>
                  <a:lnTo>
                    <a:pt x="41419" y="655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8A5A731-D3FC-5BDF-C87A-6C87104EAFB8}"/>
                </a:ext>
              </a:extLst>
            </p:cNvPr>
            <p:cNvSpPr/>
            <p:nvPr/>
          </p:nvSpPr>
          <p:spPr>
            <a:xfrm>
              <a:off x="548178" y="3598429"/>
              <a:ext cx="54623" cy="3052022"/>
            </a:xfrm>
            <a:custGeom>
              <a:avLst/>
              <a:gdLst>
                <a:gd name="connsiteX0" fmla="*/ 41602 w 54623"/>
                <a:gd name="connsiteY0" fmla="*/ 6553 h 3052021"/>
                <a:gd name="connsiteX1" fmla="*/ 41602 w 54623"/>
                <a:gd name="connsiteY1" fmla="*/ 2915433 h 3052021"/>
                <a:gd name="connsiteX2" fmla="*/ 6568 w 54623"/>
                <a:gd name="connsiteY2" fmla="*/ 2915433 h 3052021"/>
                <a:gd name="connsiteX3" fmla="*/ 41602 w 54623"/>
                <a:gd name="connsiteY3" fmla="*/ 3055234 h 3052021"/>
                <a:gd name="connsiteX4" fmla="*/ 76636 w 54623"/>
                <a:gd name="connsiteY4" fmla="*/ 2915433 h 3052021"/>
                <a:gd name="connsiteX5" fmla="*/ 41602 w 54623"/>
                <a:gd name="connsiteY5" fmla="*/ 2915433 h 305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623" h="3052021">
                  <a:moveTo>
                    <a:pt x="41602" y="6553"/>
                  </a:moveTo>
                  <a:lnTo>
                    <a:pt x="41602" y="2915433"/>
                  </a:lnTo>
                  <a:lnTo>
                    <a:pt x="6568" y="2915433"/>
                  </a:lnTo>
                  <a:lnTo>
                    <a:pt x="41602" y="3055234"/>
                  </a:lnTo>
                  <a:lnTo>
                    <a:pt x="76636" y="2915433"/>
                  </a:lnTo>
                  <a:lnTo>
                    <a:pt x="41602" y="2915433"/>
                  </a:lnTo>
                  <a:close/>
                </a:path>
              </a:pathLst>
            </a:custGeom>
            <a:solidFill>
              <a:schemeClr val="tx1"/>
            </a:solidFill>
            <a:ln w="1527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B956E96-6B8F-C622-08B8-F38F4B8C2A86}"/>
                </a:ext>
              </a:extLst>
            </p:cNvPr>
            <p:cNvSpPr/>
            <p:nvPr/>
          </p:nvSpPr>
          <p:spPr>
            <a:xfrm>
              <a:off x="3085220" y="3867208"/>
              <a:ext cx="710104" cy="2779520"/>
            </a:xfrm>
            <a:custGeom>
              <a:avLst/>
              <a:gdLst>
                <a:gd name="connsiteX0" fmla="*/ 753021 w 710103"/>
                <a:gd name="connsiteY0" fmla="*/ 6540 h 2779519"/>
                <a:gd name="connsiteX1" fmla="*/ 42836 w 710103"/>
                <a:gd name="connsiteY1" fmla="*/ 2651395 h 2779519"/>
                <a:gd name="connsiteX2" fmla="*/ 9007 w 710103"/>
                <a:gd name="connsiteY2" fmla="*/ 2642290 h 2779519"/>
                <a:gd name="connsiteX3" fmla="*/ 6555 w 710103"/>
                <a:gd name="connsiteY3" fmla="*/ 2786467 h 2779519"/>
                <a:gd name="connsiteX4" fmla="*/ 76613 w 710103"/>
                <a:gd name="connsiteY4" fmla="*/ 2660469 h 2779519"/>
                <a:gd name="connsiteX5" fmla="*/ 42837 w 710103"/>
                <a:gd name="connsiteY5" fmla="*/ 2651405 h 277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103" h="2779519">
                  <a:moveTo>
                    <a:pt x="753021" y="6540"/>
                  </a:moveTo>
                  <a:lnTo>
                    <a:pt x="42836" y="2651395"/>
                  </a:lnTo>
                  <a:lnTo>
                    <a:pt x="9007" y="2642290"/>
                  </a:lnTo>
                  <a:lnTo>
                    <a:pt x="6555" y="2786467"/>
                  </a:lnTo>
                  <a:lnTo>
                    <a:pt x="76613" y="2660469"/>
                  </a:lnTo>
                  <a:lnTo>
                    <a:pt x="42837" y="2651405"/>
                  </a:lnTo>
                  <a:close/>
                </a:path>
              </a:pathLst>
            </a:custGeom>
            <a:solidFill>
              <a:srgbClr val="66FFFF"/>
            </a:solidFill>
            <a:ln w="1524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052FF8B-7315-E4C9-84F0-96C112F8DDFB}"/>
                </a:ext>
              </a:extLst>
            </p:cNvPr>
            <p:cNvSpPr/>
            <p:nvPr/>
          </p:nvSpPr>
          <p:spPr>
            <a:xfrm>
              <a:off x="3376757" y="3867192"/>
              <a:ext cx="327740" cy="1253509"/>
            </a:xfrm>
            <a:custGeom>
              <a:avLst/>
              <a:gdLst>
                <a:gd name="connsiteX0" fmla="*/ 349497 w 327740"/>
                <a:gd name="connsiteY0" fmla="*/ 6556 h 1253508"/>
                <a:gd name="connsiteX1" fmla="*/ 40344 w 327740"/>
                <a:gd name="connsiteY1" fmla="*/ 1157983 h 1253508"/>
                <a:gd name="connsiteX2" fmla="*/ 6568 w 327740"/>
                <a:gd name="connsiteY2" fmla="*/ 1148909 h 1253508"/>
                <a:gd name="connsiteX3" fmla="*/ 7966 w 327740"/>
                <a:gd name="connsiteY3" fmla="*/ 1293919 h 1253508"/>
                <a:gd name="connsiteX4" fmla="*/ 81836 w 327740"/>
                <a:gd name="connsiteY4" fmla="*/ 1168963 h 1253508"/>
                <a:gd name="connsiteX5" fmla="*/ 48059 w 327740"/>
                <a:gd name="connsiteY5" fmla="*/ 1160063 h 1253508"/>
                <a:gd name="connsiteX6" fmla="*/ 357736 w 327740"/>
                <a:gd name="connsiteY6" fmla="*/ 6553 h 1253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1253508">
                  <a:moveTo>
                    <a:pt x="349497" y="6556"/>
                  </a:moveTo>
                  <a:lnTo>
                    <a:pt x="40344" y="1157983"/>
                  </a:lnTo>
                  <a:lnTo>
                    <a:pt x="6568" y="1148909"/>
                  </a:lnTo>
                  <a:lnTo>
                    <a:pt x="7966" y="1293919"/>
                  </a:lnTo>
                  <a:lnTo>
                    <a:pt x="81836" y="1168963"/>
                  </a:lnTo>
                  <a:lnTo>
                    <a:pt x="48059" y="1160063"/>
                  </a:lnTo>
                  <a:lnTo>
                    <a:pt x="357736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6EAD023-EDDC-39CE-CC41-213379A07587}"/>
                </a:ext>
              </a:extLst>
            </p:cNvPr>
            <p:cNvSpPr/>
            <p:nvPr/>
          </p:nvSpPr>
          <p:spPr>
            <a:xfrm>
              <a:off x="2835231" y="3867192"/>
              <a:ext cx="327740" cy="654005"/>
            </a:xfrm>
            <a:custGeom>
              <a:avLst/>
              <a:gdLst>
                <a:gd name="connsiteX0" fmla="*/ 170698 w 327740"/>
                <a:gd name="connsiteY0" fmla="*/ 6556 h 654004"/>
                <a:gd name="connsiteX1" fmla="*/ 40396 w 327740"/>
                <a:gd name="connsiteY1" fmla="*/ 492005 h 654004"/>
                <a:gd name="connsiteX2" fmla="*/ 6568 w 327740"/>
                <a:gd name="connsiteY2" fmla="*/ 482931 h 654004"/>
                <a:gd name="connsiteX3" fmla="*/ 88893 w 327740"/>
                <a:gd name="connsiteY3" fmla="*/ 649609 h 654004"/>
                <a:gd name="connsiteX4" fmla="*/ 243574 w 327740"/>
                <a:gd name="connsiteY4" fmla="*/ 546165 h 654004"/>
                <a:gd name="connsiteX5" fmla="*/ 209747 w 327740"/>
                <a:gd name="connsiteY5" fmla="*/ 537265 h 654004"/>
                <a:gd name="connsiteX6" fmla="*/ 352159 w 327740"/>
                <a:gd name="connsiteY6" fmla="*/ 6553 h 65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654004">
                  <a:moveTo>
                    <a:pt x="170698" y="6556"/>
                  </a:moveTo>
                  <a:lnTo>
                    <a:pt x="40396" y="492005"/>
                  </a:lnTo>
                  <a:lnTo>
                    <a:pt x="6568" y="482931"/>
                  </a:lnTo>
                  <a:lnTo>
                    <a:pt x="88893" y="649609"/>
                  </a:lnTo>
                  <a:lnTo>
                    <a:pt x="243574" y="546165"/>
                  </a:lnTo>
                  <a:lnTo>
                    <a:pt x="209747" y="537265"/>
                  </a:lnTo>
                  <a:lnTo>
                    <a:pt x="352159" y="6553"/>
                  </a:lnTo>
                  <a:close/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04F3651-469F-CD52-40E6-DA0C4434582B}"/>
                </a:ext>
              </a:extLst>
            </p:cNvPr>
            <p:cNvSpPr/>
            <p:nvPr/>
          </p:nvSpPr>
          <p:spPr>
            <a:xfrm>
              <a:off x="3245776" y="4137685"/>
              <a:ext cx="273117" cy="381503"/>
            </a:xfrm>
            <a:custGeom>
              <a:avLst/>
              <a:gdLst>
                <a:gd name="connsiteX0" fmla="*/ 55274 w 273116"/>
                <a:gd name="connsiteY0" fmla="*/ 379125 h 381502"/>
                <a:gd name="connsiteX1" fmla="*/ 264195 w 273116"/>
                <a:gd name="connsiteY1" fmla="*/ 290213 h 381502"/>
                <a:gd name="connsiteX2" fmla="*/ 230419 w 273116"/>
                <a:gd name="connsiteY2" fmla="*/ 281257 h 381502"/>
                <a:gd name="connsiteX3" fmla="*/ 304131 w 273116"/>
                <a:gd name="connsiteY3" fmla="*/ 6553 h 381502"/>
                <a:gd name="connsiteX4" fmla="*/ 6568 w 273116"/>
                <a:gd name="connsiteY4" fmla="*/ 6553 h 3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16" h="381502">
                  <a:moveTo>
                    <a:pt x="55274" y="379125"/>
                  </a:moveTo>
                  <a:lnTo>
                    <a:pt x="264195" y="290213"/>
                  </a:lnTo>
                  <a:lnTo>
                    <a:pt x="230419" y="281257"/>
                  </a:lnTo>
                  <a:lnTo>
                    <a:pt x="304131" y="6553"/>
                  </a:lnTo>
                  <a:lnTo>
                    <a:pt x="6568" y="6553"/>
                  </a:lnTo>
                </a:path>
              </a:pathLst>
            </a:custGeom>
            <a:solidFill>
              <a:srgbClr val="66FFFF"/>
            </a:solidFill>
            <a:ln w="1527" cap="rnd">
              <a:solidFill>
                <a:srgbClr val="66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CEF9B8F-2FF3-DE4A-D718-D6D8103BEDC9}"/>
                </a:ext>
              </a:extLst>
            </p:cNvPr>
            <p:cNvSpPr/>
            <p:nvPr/>
          </p:nvSpPr>
          <p:spPr>
            <a:xfrm>
              <a:off x="3160831" y="4140316"/>
              <a:ext cx="327740" cy="327002"/>
            </a:xfrm>
            <a:custGeom>
              <a:avLst/>
              <a:gdLst>
                <a:gd name="connsiteX0" fmla="*/ 91514 w 327740"/>
                <a:gd name="connsiteY0" fmla="*/ 3918 h 327002"/>
                <a:gd name="connsiteX1" fmla="*/ 37743 w 327740"/>
                <a:gd name="connsiteY1" fmla="*/ 204347 h 327002"/>
                <a:gd name="connsiteX2" fmla="*/ 3915 w 327740"/>
                <a:gd name="connsiteY2" fmla="*/ 195274 h 327002"/>
                <a:gd name="connsiteX3" fmla="*/ 140220 w 327740"/>
                <a:gd name="connsiteY3" fmla="*/ 376483 h 327002"/>
                <a:gd name="connsiteX4" fmla="*/ 285557 w 327740"/>
                <a:gd name="connsiteY4" fmla="*/ 314604 h 327002"/>
                <a:gd name="connsiteX5" fmla="*/ 368979 w 327740"/>
                <a:gd name="connsiteY5" fmla="*/ 3906 h 327002"/>
                <a:gd name="connsiteX6" fmla="*/ 91514 w 327740"/>
                <a:gd name="connsiteY6" fmla="*/ 3906 h 32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740" h="327002">
                  <a:moveTo>
                    <a:pt x="91514" y="3918"/>
                  </a:moveTo>
                  <a:lnTo>
                    <a:pt x="37743" y="204347"/>
                  </a:lnTo>
                  <a:lnTo>
                    <a:pt x="3915" y="195274"/>
                  </a:lnTo>
                  <a:lnTo>
                    <a:pt x="140220" y="376483"/>
                  </a:lnTo>
                  <a:lnTo>
                    <a:pt x="285557" y="314604"/>
                  </a:lnTo>
                  <a:lnTo>
                    <a:pt x="368979" y="3906"/>
                  </a:lnTo>
                  <a:lnTo>
                    <a:pt x="91514" y="3906"/>
                  </a:lnTo>
                </a:path>
              </a:pathLst>
            </a:custGeom>
            <a:solidFill>
              <a:srgbClr val="66FFFF"/>
            </a:solidFill>
            <a:ln w="910" cap="flat">
              <a:solidFill>
                <a:srgbClr val="66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94D71B9-38D4-C660-EC35-2071721E4571}"/>
                </a:ext>
              </a:extLst>
            </p:cNvPr>
            <p:cNvSpPr/>
            <p:nvPr/>
          </p:nvSpPr>
          <p:spPr>
            <a:xfrm>
              <a:off x="295220" y="6641359"/>
              <a:ext cx="710104" cy="54500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2851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11FCD79-8EF1-2398-4E78-F8B7A1051DA2}"/>
                </a:ext>
              </a:extLst>
            </p:cNvPr>
            <p:cNvSpPr/>
            <p:nvPr/>
          </p:nvSpPr>
          <p:spPr>
            <a:xfrm>
              <a:off x="297944" y="3593209"/>
              <a:ext cx="1063606" cy="45719"/>
            </a:xfrm>
            <a:custGeom>
              <a:avLst/>
              <a:gdLst>
                <a:gd name="connsiteX0" fmla="*/ 12262 w 710103"/>
                <a:gd name="connsiteY0" fmla="*/ 12235 h 0"/>
                <a:gd name="connsiteX1" fmla="*/ 745241 w 710103"/>
                <a:gd name="connsiteY1" fmla="*/ 122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0103">
                  <a:moveTo>
                    <a:pt x="12262" y="12235"/>
                  </a:moveTo>
                  <a:lnTo>
                    <a:pt x="745241" y="12235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1C2B7C9-C69C-D705-73D6-43069695B832}"/>
                </a:ext>
              </a:extLst>
            </p:cNvPr>
            <p:cNvSpPr/>
            <p:nvPr/>
          </p:nvSpPr>
          <p:spPr>
            <a:xfrm>
              <a:off x="298166" y="6647230"/>
              <a:ext cx="2840415" cy="54500"/>
            </a:xfrm>
            <a:custGeom>
              <a:avLst/>
              <a:gdLst>
                <a:gd name="connsiteX0" fmla="*/ 6355 w 2840415"/>
                <a:gd name="connsiteY0" fmla="*/ 6341 h 0"/>
                <a:gd name="connsiteX1" fmla="*/ 2869013 w 2840415"/>
                <a:gd name="connsiteY1" fmla="*/ 634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415">
                  <a:moveTo>
                    <a:pt x="6355" y="6341"/>
                  </a:moveTo>
                  <a:lnTo>
                    <a:pt x="2869013" y="6341"/>
                  </a:lnTo>
                </a:path>
              </a:pathLst>
            </a:custGeom>
            <a:noFill/>
            <a:ln w="1478" cap="rnd">
              <a:solidFill>
                <a:schemeClr val="tx1"/>
              </a:solidFill>
              <a:custDash>
                <a:ds d="11635" sp="46539"/>
              </a:custDash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D0BECBC-0152-35CB-7FEC-B0CB9582B1F1}"/>
                </a:ext>
              </a:extLst>
            </p:cNvPr>
            <p:cNvSpPr/>
            <p:nvPr/>
          </p:nvSpPr>
          <p:spPr>
            <a:xfrm>
              <a:off x="2900539" y="3372508"/>
              <a:ext cx="54623" cy="54500"/>
            </a:xfrm>
            <a:custGeom>
              <a:avLst/>
              <a:gdLst>
                <a:gd name="connsiteX0" fmla="*/ 10908 w 0"/>
                <a:gd name="connsiteY0" fmla="*/ 10849 h 0"/>
                <a:gd name="connsiteX1" fmla="*/ 10873 w 0"/>
                <a:gd name="connsiteY1" fmla="*/ 10883 h 0"/>
                <a:gd name="connsiteX2" fmla="*/ 10839 w 0"/>
                <a:gd name="connsiteY2" fmla="*/ 10849 h 0"/>
                <a:gd name="connsiteX3" fmla="*/ 10873 w 0"/>
                <a:gd name="connsiteY3" fmla="*/ 10815 h 0"/>
                <a:gd name="connsiteX4" fmla="*/ 10908 w 0"/>
                <a:gd name="connsiteY4" fmla="*/ 1084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>
                  <a:moveTo>
                    <a:pt x="10908" y="10849"/>
                  </a:moveTo>
                  <a:cubicBezTo>
                    <a:pt x="10908" y="10868"/>
                    <a:pt x="10892" y="10883"/>
                    <a:pt x="10873" y="10883"/>
                  </a:cubicBezTo>
                  <a:cubicBezTo>
                    <a:pt x="10855" y="10883"/>
                    <a:pt x="10839" y="10868"/>
                    <a:pt x="10839" y="10849"/>
                  </a:cubicBezTo>
                  <a:cubicBezTo>
                    <a:pt x="10839" y="10830"/>
                    <a:pt x="10855" y="10815"/>
                    <a:pt x="10873" y="10815"/>
                  </a:cubicBezTo>
                  <a:cubicBezTo>
                    <a:pt x="10892" y="10815"/>
                    <a:pt x="10908" y="10830"/>
                    <a:pt x="10908" y="10849"/>
                  </a:cubicBezTo>
                  <a:close/>
                </a:path>
              </a:pathLst>
            </a:custGeom>
            <a:solidFill>
              <a:srgbClr val="FF0000"/>
            </a:solidFill>
            <a:ln w="252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AEF100B-19C5-1803-F89A-1B040CB7DC4E}"/>
                </a:ext>
              </a:extLst>
            </p:cNvPr>
            <p:cNvSpPr txBox="1"/>
            <p:nvPr/>
          </p:nvSpPr>
          <p:spPr>
            <a:xfrm>
              <a:off x="1787444" y="422019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1223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92282AA-0A80-0FEA-D0D7-F09E59B7D646}"/>
                </a:ext>
              </a:extLst>
            </p:cNvPr>
            <p:cNvSpPr txBox="1"/>
            <p:nvPr/>
          </p:nvSpPr>
          <p:spPr>
            <a:xfrm>
              <a:off x="1787444" y="485454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854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E06B7EA-9133-79A6-8B74-F858B7953DAF}"/>
                </a:ext>
              </a:extLst>
            </p:cNvPr>
            <p:cNvSpPr txBox="1"/>
            <p:nvPr/>
          </p:nvSpPr>
          <p:spPr>
            <a:xfrm>
              <a:off x="537053" y="3565701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1745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FD37EA3-72E3-7986-CEF5-518A49556032}"/>
                </a:ext>
              </a:extLst>
            </p:cNvPr>
            <p:cNvSpPr txBox="1"/>
            <p:nvPr/>
          </p:nvSpPr>
          <p:spPr>
            <a:xfrm>
              <a:off x="277219" y="6366556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0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A26EF1B-483C-6B9C-B454-4571F2D36AFD}"/>
                </a:ext>
              </a:extLst>
            </p:cNvPr>
            <p:cNvSpPr txBox="1"/>
            <p:nvPr/>
          </p:nvSpPr>
          <p:spPr>
            <a:xfrm>
              <a:off x="4310713" y="3844429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1436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3AB1088-3FAF-E010-3BCC-EF905494E6C6}"/>
                </a:ext>
              </a:extLst>
            </p:cNvPr>
            <p:cNvSpPr txBox="1"/>
            <p:nvPr/>
          </p:nvSpPr>
          <p:spPr>
            <a:xfrm>
              <a:off x="4310713" y="3569600"/>
              <a:ext cx="707587" cy="338554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368557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0" i="1" u="none" strike="noStrike" kern="0" cap="none" normalizeH="0" baseline="0" noProof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1591</a:t>
              </a:r>
              <a:endParaRPr kumimoji="0" lang="en-GB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D92A92B5-D3FA-941C-4221-808C3253105C}"/>
                    </a:ext>
                  </a:extLst>
                </p:cNvPr>
                <p:cNvSpPr/>
                <p:nvPr/>
              </p:nvSpPr>
              <p:spPr>
                <a:xfrm>
                  <a:off x="148845" y="3586741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D92A92B5-D3FA-941C-4221-808C325310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45" y="3586741"/>
                  <a:ext cx="304142" cy="400110"/>
                </a:xfrm>
                <a:prstGeom prst="rect">
                  <a:avLst/>
                </a:prstGeom>
                <a:blipFill>
                  <a:blip r:embed="rId12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73C54271-8544-6EE1-8F3C-3E3D52FAADBD}"/>
                    </a:ext>
                  </a:extLst>
                </p:cNvPr>
                <p:cNvSpPr/>
                <p:nvPr/>
              </p:nvSpPr>
              <p:spPr>
                <a:xfrm>
                  <a:off x="148845" y="6275712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73C54271-8544-6EE1-8F3C-3E3D52FAAD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8845" y="6275712"/>
                  <a:ext cx="304142" cy="400110"/>
                </a:xfrm>
                <a:prstGeom prst="rect">
                  <a:avLst/>
                </a:prstGeom>
                <a:blipFill>
                  <a:blip r:embed="rId13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90050A95-5BB0-0E82-DD83-190F44864258}"/>
                    </a:ext>
                  </a:extLst>
                </p:cNvPr>
                <p:cNvSpPr/>
                <p:nvPr/>
              </p:nvSpPr>
              <p:spPr>
                <a:xfrm>
                  <a:off x="1427591" y="4799677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90050A95-5BB0-0E82-DD83-190F448642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7591" y="4799677"/>
                  <a:ext cx="304142" cy="400110"/>
                </a:xfrm>
                <a:prstGeom prst="rect">
                  <a:avLst/>
                </a:prstGeom>
                <a:blipFill>
                  <a:blip r:embed="rId14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01E1FA9B-13F5-F29F-C44F-6B0087E22354}"/>
                    </a:ext>
                  </a:extLst>
                </p:cNvPr>
                <p:cNvSpPr/>
                <p:nvPr/>
              </p:nvSpPr>
              <p:spPr>
                <a:xfrm>
                  <a:off x="1427591" y="4127748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01E1FA9B-13F5-F29F-C44F-6B0087E223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7591" y="4127748"/>
                  <a:ext cx="304142" cy="400110"/>
                </a:xfrm>
                <a:prstGeom prst="rect">
                  <a:avLst/>
                </a:prstGeom>
                <a:blipFill>
                  <a:blip r:embed="rId15"/>
                  <a:stretch>
                    <a:fillRect r="-40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13DE464-3082-E584-CE3B-EA4E780F2230}"/>
                    </a:ext>
                  </a:extLst>
                </p:cNvPr>
                <p:cNvSpPr/>
                <p:nvPr/>
              </p:nvSpPr>
              <p:spPr>
                <a:xfrm>
                  <a:off x="3516853" y="3495380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13DE464-3082-E584-CE3B-EA4E780F22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6853" y="3495380"/>
                  <a:ext cx="304142" cy="400110"/>
                </a:xfrm>
                <a:prstGeom prst="rect">
                  <a:avLst/>
                </a:prstGeom>
                <a:blipFill>
                  <a:blip r:embed="rId16"/>
                  <a:stretch>
                    <a:fillRect r="-38000" b="-1515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1844CBC7-0ADA-7D00-944E-431F409E8B0F}"/>
                    </a:ext>
                  </a:extLst>
                </p:cNvPr>
                <p:cNvSpPr/>
                <p:nvPr/>
              </p:nvSpPr>
              <p:spPr>
                <a:xfrm>
                  <a:off x="3516853" y="3788783"/>
                  <a:ext cx="304142" cy="400110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defTabSz="368557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CA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b>
                            <m:r>
                              <a:rPr kumimoji="0" lang="ru-RU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GB" sz="2000" b="0" i="1" u="none" strike="noStrike" kern="0" cap="none" normalizeH="0" baseline="0" noProof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kumimoji="0" lang="en-GB" sz="4400" b="0" i="0" u="none" strike="noStrike" kern="0" cap="none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1844CBC7-0ADA-7D00-944E-431F409E8B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16853" y="3788783"/>
                  <a:ext cx="304142" cy="400110"/>
                </a:xfrm>
                <a:prstGeom prst="rect">
                  <a:avLst/>
                </a:prstGeom>
                <a:blipFill>
                  <a:blip r:embed="rId17"/>
                  <a:stretch>
                    <a:fillRect r="-38000" b="-153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520881-79B6-4FE9-A490-7E9A2BC4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4057FF-92F2-B3B9-97E2-4D4A512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08FBF-EF2B-8525-3D03-E2AE855B3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72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66E6EE2A-22CE-132C-6DD8-15278307A47F}"/>
                  </a:ext>
                </a:extLst>
              </p:cNvPr>
              <p:cNvSpPr/>
              <p:nvPr/>
            </p:nvSpPr>
            <p:spPr>
              <a:xfrm>
                <a:off x="1836849" y="4805756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66E6EE2A-22CE-132C-6DD8-15278307A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849" y="4805756"/>
                <a:ext cx="304142" cy="400110"/>
              </a:xfrm>
              <a:prstGeom prst="rect">
                <a:avLst/>
              </a:prstGeom>
              <a:blipFill>
                <a:blip r:embed="rId11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A474B0A-5CC5-F6D9-076E-0F9ADB7581B5}"/>
              </a:ext>
            </a:extLst>
          </p:cNvPr>
          <p:cNvSpPr/>
          <p:nvPr/>
        </p:nvSpPr>
        <p:spPr>
          <a:xfrm>
            <a:off x="8117455" y="3876330"/>
            <a:ext cx="3373524" cy="45719"/>
          </a:xfrm>
          <a:custGeom>
            <a:avLst/>
            <a:gdLst>
              <a:gd name="connsiteX0" fmla="*/ 12249 w 3769012"/>
              <a:gd name="connsiteY0" fmla="*/ 12222 h 0"/>
              <a:gd name="connsiteX1" fmla="*/ 3772107 w 3769012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69012">
                <a:moveTo>
                  <a:pt x="12249" y="12222"/>
                </a:moveTo>
                <a:lnTo>
                  <a:pt x="3772107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702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061166D-53CC-5B32-57CD-AD43109030B6}"/>
              </a:ext>
            </a:extLst>
          </p:cNvPr>
          <p:cNvSpPr/>
          <p:nvPr/>
        </p:nvSpPr>
        <p:spPr>
          <a:xfrm>
            <a:off x="8158891" y="4520138"/>
            <a:ext cx="1983241" cy="45719"/>
          </a:xfrm>
          <a:custGeom>
            <a:avLst/>
            <a:gdLst>
              <a:gd name="connsiteX0" fmla="*/ 12249 w 4151376"/>
              <a:gd name="connsiteY0" fmla="*/ 12222 h 0"/>
              <a:gd name="connsiteX1" fmla="*/ 4191023 w 4151376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51376">
                <a:moveTo>
                  <a:pt x="12249" y="12222"/>
                </a:moveTo>
                <a:lnTo>
                  <a:pt x="4191023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44AA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9ED382-BA95-8506-F7D0-C3231C32FE48}"/>
              </a:ext>
            </a:extLst>
          </p:cNvPr>
          <p:cNvSpPr/>
          <p:nvPr/>
        </p:nvSpPr>
        <p:spPr>
          <a:xfrm>
            <a:off x="7703843" y="5164542"/>
            <a:ext cx="2895039" cy="54500"/>
          </a:xfrm>
          <a:custGeom>
            <a:avLst/>
            <a:gdLst>
              <a:gd name="connsiteX0" fmla="*/ 12249 w 2895038"/>
              <a:gd name="connsiteY0" fmla="*/ 12222 h 0"/>
              <a:gd name="connsiteX1" fmla="*/ 2900565 w 2895038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95038">
                <a:moveTo>
                  <a:pt x="12249" y="12222"/>
                </a:moveTo>
                <a:lnTo>
                  <a:pt x="2900565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44AA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99615B-7EFE-23F2-AF0E-EC162056996F}"/>
              </a:ext>
            </a:extLst>
          </p:cNvPr>
          <p:cNvSpPr/>
          <p:nvPr/>
        </p:nvSpPr>
        <p:spPr>
          <a:xfrm flipV="1">
            <a:off x="10013192" y="4101179"/>
            <a:ext cx="1471967" cy="45719"/>
          </a:xfrm>
          <a:custGeom>
            <a:avLst/>
            <a:gdLst>
              <a:gd name="connsiteX0" fmla="*/ 12249 w 2130311"/>
              <a:gd name="connsiteY0" fmla="*/ 12222 h 0"/>
              <a:gd name="connsiteX1" fmla="*/ 2163585 w 2130311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0311">
                <a:moveTo>
                  <a:pt x="12249" y="12222"/>
                </a:moveTo>
                <a:lnTo>
                  <a:pt x="2163585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69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330E9D-FD93-2E43-A653-6E229259486F}"/>
              </a:ext>
            </a:extLst>
          </p:cNvPr>
          <p:cNvSpPr/>
          <p:nvPr/>
        </p:nvSpPr>
        <p:spPr>
          <a:xfrm>
            <a:off x="8154647" y="4519846"/>
            <a:ext cx="710104" cy="54500"/>
          </a:xfrm>
          <a:custGeom>
            <a:avLst/>
            <a:gdLst>
              <a:gd name="connsiteX0" fmla="*/ 12321 w 710103"/>
              <a:gd name="connsiteY0" fmla="*/ 12293 h 0"/>
              <a:gd name="connsiteX1" fmla="*/ 752370 w 710103"/>
              <a:gd name="connsiteY1" fmla="*/ 12293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321" y="12293"/>
                </a:moveTo>
                <a:lnTo>
                  <a:pt x="752370" y="12293"/>
                </a:lnTo>
              </a:path>
            </a:pathLst>
          </a:custGeom>
          <a:solidFill>
            <a:srgbClr val="338000"/>
          </a:solidFill>
          <a:ln w="2865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4F024C6-CBF5-6ECB-2E4F-391041999CD5}"/>
              </a:ext>
            </a:extLst>
          </p:cNvPr>
          <p:cNvSpPr/>
          <p:nvPr/>
        </p:nvSpPr>
        <p:spPr>
          <a:xfrm>
            <a:off x="10487162" y="3876897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046B325-CD97-AE16-0024-DF1CA4B9DDC0}"/>
              </a:ext>
            </a:extLst>
          </p:cNvPr>
          <p:cNvSpPr/>
          <p:nvPr/>
        </p:nvSpPr>
        <p:spPr>
          <a:xfrm>
            <a:off x="8472095" y="4525587"/>
            <a:ext cx="109247" cy="654005"/>
          </a:xfrm>
          <a:custGeom>
            <a:avLst/>
            <a:gdLst>
              <a:gd name="connsiteX0" fmla="*/ 41602 w 109246"/>
              <a:gd name="connsiteY0" fmla="*/ 6553 h 654004"/>
              <a:gd name="connsiteX1" fmla="*/ 41602 w 109246"/>
              <a:gd name="connsiteY1" fmla="*/ 511066 h 654004"/>
              <a:gd name="connsiteX2" fmla="*/ 6568 w 109246"/>
              <a:gd name="connsiteY2" fmla="*/ 511066 h 654004"/>
              <a:gd name="connsiteX3" fmla="*/ 64890 w 109246"/>
              <a:gd name="connsiteY3" fmla="*/ 650865 h 654004"/>
              <a:gd name="connsiteX4" fmla="*/ 123046 w 109246"/>
              <a:gd name="connsiteY4" fmla="*/ 511066 h 654004"/>
              <a:gd name="connsiteX5" fmla="*/ 88017 w 109246"/>
              <a:gd name="connsiteY5" fmla="*/ 511066 h 654004"/>
              <a:gd name="connsiteX6" fmla="*/ 88017 w 109246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246" h="654004">
                <a:moveTo>
                  <a:pt x="41602" y="6553"/>
                </a:moveTo>
                <a:lnTo>
                  <a:pt x="41602" y="511066"/>
                </a:lnTo>
                <a:lnTo>
                  <a:pt x="6568" y="511066"/>
                </a:lnTo>
                <a:lnTo>
                  <a:pt x="64890" y="650865"/>
                </a:lnTo>
                <a:lnTo>
                  <a:pt x="123046" y="511066"/>
                </a:lnTo>
                <a:lnTo>
                  <a:pt x="88017" y="511066"/>
                </a:lnTo>
                <a:lnTo>
                  <a:pt x="88017" y="6553"/>
                </a:lnTo>
                <a:close/>
              </a:path>
            </a:pathLst>
          </a:custGeom>
          <a:solidFill>
            <a:srgbClr val="44AA00"/>
          </a:solidFill>
          <a:ln w="1527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54BA96-E1BE-26FB-1A34-F68030FE075E}"/>
              </a:ext>
            </a:extLst>
          </p:cNvPr>
          <p:cNvSpPr/>
          <p:nvPr/>
        </p:nvSpPr>
        <p:spPr>
          <a:xfrm>
            <a:off x="10371410" y="4152996"/>
            <a:ext cx="710104" cy="981007"/>
          </a:xfrm>
          <a:custGeom>
            <a:avLst/>
            <a:gdLst>
              <a:gd name="connsiteX0" fmla="*/ 261012 w 710103"/>
              <a:gd name="connsiteY0" fmla="*/ 6569 h 981007"/>
              <a:gd name="connsiteX1" fmla="*/ 40345 w 710103"/>
              <a:gd name="connsiteY1" fmla="*/ 827922 h 981007"/>
              <a:gd name="connsiteX2" fmla="*/ 6568 w 710103"/>
              <a:gd name="connsiteY2" fmla="*/ 818958 h 981007"/>
              <a:gd name="connsiteX3" fmla="*/ 230368 w 710103"/>
              <a:gd name="connsiteY3" fmla="*/ 1023450 h 981007"/>
              <a:gd name="connsiteX4" fmla="*/ 526887 w 710103"/>
              <a:gd name="connsiteY4" fmla="*/ 958081 h 981007"/>
              <a:gd name="connsiteX5" fmla="*/ 493113 w 710103"/>
              <a:gd name="connsiteY5" fmla="*/ 949008 h 981007"/>
              <a:gd name="connsiteX6" fmla="*/ 746197 w 710103"/>
              <a:gd name="connsiteY6" fmla="*/ 6553 h 98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103" h="981007">
                <a:moveTo>
                  <a:pt x="261012" y="6569"/>
                </a:moveTo>
                <a:lnTo>
                  <a:pt x="40345" y="827922"/>
                </a:lnTo>
                <a:lnTo>
                  <a:pt x="6568" y="818958"/>
                </a:lnTo>
                <a:lnTo>
                  <a:pt x="230368" y="1023450"/>
                </a:lnTo>
                <a:lnTo>
                  <a:pt x="526887" y="958081"/>
                </a:lnTo>
                <a:lnTo>
                  <a:pt x="493113" y="949008"/>
                </a:lnTo>
                <a:lnTo>
                  <a:pt x="746197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38C42E-4F03-9B99-1C09-48B5784D2E2A}"/>
              </a:ext>
            </a:extLst>
          </p:cNvPr>
          <p:cNvSpPr/>
          <p:nvPr/>
        </p:nvSpPr>
        <p:spPr>
          <a:xfrm>
            <a:off x="10699429" y="3885173"/>
            <a:ext cx="218493" cy="272502"/>
          </a:xfrm>
          <a:custGeom>
            <a:avLst/>
            <a:gdLst>
              <a:gd name="connsiteX0" fmla="*/ 38944 w 218493"/>
              <a:gd name="connsiteY0" fmla="*/ 3906 h 272501"/>
              <a:gd name="connsiteX1" fmla="*/ 38944 w 218493"/>
              <a:gd name="connsiteY1" fmla="*/ 139123 h 272501"/>
              <a:gd name="connsiteX2" fmla="*/ 3915 w 218493"/>
              <a:gd name="connsiteY2" fmla="*/ 139123 h 272501"/>
              <a:gd name="connsiteX3" fmla="*/ 167836 w 218493"/>
              <a:gd name="connsiteY3" fmla="*/ 274393 h 272501"/>
              <a:gd name="connsiteX4" fmla="*/ 249118 w 218493"/>
              <a:gd name="connsiteY4" fmla="*/ 207305 h 272501"/>
              <a:gd name="connsiteX5" fmla="*/ 249118 w 218493"/>
              <a:gd name="connsiteY5" fmla="*/ 3906 h 272501"/>
              <a:gd name="connsiteX6" fmla="*/ 38944 w 218493"/>
              <a:gd name="connsiteY6" fmla="*/ 3906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493" h="272501">
                <a:moveTo>
                  <a:pt x="38944" y="3906"/>
                </a:moveTo>
                <a:lnTo>
                  <a:pt x="38944" y="139123"/>
                </a:lnTo>
                <a:lnTo>
                  <a:pt x="3915" y="139123"/>
                </a:lnTo>
                <a:lnTo>
                  <a:pt x="167836" y="274393"/>
                </a:lnTo>
                <a:lnTo>
                  <a:pt x="249118" y="207305"/>
                </a:lnTo>
                <a:lnTo>
                  <a:pt x="249118" y="3906"/>
                </a:lnTo>
                <a:lnTo>
                  <a:pt x="38944" y="3906"/>
                </a:lnTo>
              </a:path>
            </a:pathLst>
          </a:custGeom>
          <a:solidFill>
            <a:srgbClr val="00FFFF"/>
          </a:solidFill>
          <a:ln w="910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66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C47296D-E49C-FDCA-503E-1EB38D2B7575}"/>
              </a:ext>
            </a:extLst>
          </p:cNvPr>
          <p:cNvSpPr/>
          <p:nvPr/>
        </p:nvSpPr>
        <p:spPr>
          <a:xfrm>
            <a:off x="10730934" y="3882526"/>
            <a:ext cx="273117" cy="272502"/>
          </a:xfrm>
          <a:custGeom>
            <a:avLst/>
            <a:gdLst>
              <a:gd name="connsiteX0" fmla="*/ 135460 w 273116"/>
              <a:gd name="connsiteY0" fmla="*/ 277039 h 272501"/>
              <a:gd name="connsiteX1" fmla="*/ 299381 w 273116"/>
              <a:gd name="connsiteY1" fmla="*/ 141770 h 272501"/>
              <a:gd name="connsiteX2" fmla="*/ 264405 w 273116"/>
              <a:gd name="connsiteY2" fmla="*/ 141770 h 272501"/>
              <a:gd name="connsiteX3" fmla="*/ 264405 w 273116"/>
              <a:gd name="connsiteY3" fmla="*/ 6553 h 272501"/>
              <a:gd name="connsiteX4" fmla="*/ 6568 w 273116"/>
              <a:gd name="connsiteY4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272501">
                <a:moveTo>
                  <a:pt x="135460" y="277039"/>
                </a:moveTo>
                <a:lnTo>
                  <a:pt x="299381" y="141770"/>
                </a:lnTo>
                <a:lnTo>
                  <a:pt x="264405" y="141770"/>
                </a:lnTo>
                <a:lnTo>
                  <a:pt x="264405" y="6553"/>
                </a:lnTo>
                <a:lnTo>
                  <a:pt x="6568" y="6553"/>
                </a:lnTo>
              </a:path>
            </a:pathLst>
          </a:custGeom>
          <a:solidFill>
            <a:srgbClr val="00FFFF"/>
          </a:solidFill>
          <a:ln w="1527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3D4D98E-8403-1DDD-B5EF-FD8AE4DC12E9}"/>
              </a:ext>
            </a:extLst>
          </p:cNvPr>
          <p:cNvSpPr/>
          <p:nvPr/>
        </p:nvSpPr>
        <p:spPr>
          <a:xfrm>
            <a:off x="8038882" y="3613735"/>
            <a:ext cx="54623" cy="272502"/>
          </a:xfrm>
          <a:custGeom>
            <a:avLst/>
            <a:gdLst>
              <a:gd name="connsiteX0" fmla="*/ 6568 w 54623"/>
              <a:gd name="connsiteY0" fmla="*/ 6575 h 272501"/>
              <a:gd name="connsiteX1" fmla="*/ 43168 w 54623"/>
              <a:gd name="connsiteY1" fmla="*/ 143041 h 272501"/>
              <a:gd name="connsiteX2" fmla="*/ 9382 w 54623"/>
              <a:gd name="connsiteY2" fmla="*/ 152147 h 272501"/>
              <a:gd name="connsiteX3" fmla="*/ 87484 w 54623"/>
              <a:gd name="connsiteY3" fmla="*/ 275332 h 272501"/>
              <a:gd name="connsiteX4" fmla="*/ 93273 w 54623"/>
              <a:gd name="connsiteY4" fmla="*/ 129749 h 272501"/>
              <a:gd name="connsiteX5" fmla="*/ 59461 w 54623"/>
              <a:gd name="connsiteY5" fmla="*/ 138855 h 272501"/>
              <a:gd name="connsiteX6" fmla="*/ 23920 w 54623"/>
              <a:gd name="connsiteY6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" h="272501">
                <a:moveTo>
                  <a:pt x="6568" y="6575"/>
                </a:moveTo>
                <a:lnTo>
                  <a:pt x="43168" y="143041"/>
                </a:lnTo>
                <a:lnTo>
                  <a:pt x="9382" y="152147"/>
                </a:lnTo>
                <a:lnTo>
                  <a:pt x="87484" y="275332"/>
                </a:lnTo>
                <a:lnTo>
                  <a:pt x="93273" y="129749"/>
                </a:lnTo>
                <a:lnTo>
                  <a:pt x="59461" y="138855"/>
                </a:lnTo>
                <a:lnTo>
                  <a:pt x="23920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A12268-F204-2B6F-92E6-8EB5DDE73659}"/>
              </a:ext>
            </a:extLst>
          </p:cNvPr>
          <p:cNvSpPr/>
          <p:nvPr/>
        </p:nvSpPr>
        <p:spPr>
          <a:xfrm>
            <a:off x="8103643" y="5169895"/>
            <a:ext cx="436987" cy="1471511"/>
          </a:xfrm>
          <a:custGeom>
            <a:avLst/>
            <a:gdLst>
              <a:gd name="connsiteX0" fmla="*/ 402750 w 436986"/>
              <a:gd name="connsiteY0" fmla="*/ 6556 h 1471510"/>
              <a:gd name="connsiteX1" fmla="*/ 40380 w 436986"/>
              <a:gd name="connsiteY1" fmla="*/ 1356485 h 1471510"/>
              <a:gd name="connsiteX2" fmla="*/ 6568 w 436986"/>
              <a:gd name="connsiteY2" fmla="*/ 1347411 h 1471510"/>
              <a:gd name="connsiteX3" fmla="*/ 32487 w 436986"/>
              <a:gd name="connsiteY3" fmla="*/ 1499088 h 1471510"/>
              <a:gd name="connsiteX4" fmla="*/ 131106 w 436986"/>
              <a:gd name="connsiteY4" fmla="*/ 1380798 h 1471510"/>
              <a:gd name="connsiteX5" fmla="*/ 97293 w 436986"/>
              <a:gd name="connsiteY5" fmla="*/ 1371692 h 1471510"/>
              <a:gd name="connsiteX6" fmla="*/ 463866 w 436986"/>
              <a:gd name="connsiteY6" fmla="*/ 6553 h 147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986" h="1471510">
                <a:moveTo>
                  <a:pt x="402750" y="6556"/>
                </a:moveTo>
                <a:lnTo>
                  <a:pt x="40380" y="1356485"/>
                </a:lnTo>
                <a:lnTo>
                  <a:pt x="6568" y="1347411"/>
                </a:lnTo>
                <a:lnTo>
                  <a:pt x="32487" y="1499088"/>
                </a:lnTo>
                <a:lnTo>
                  <a:pt x="131106" y="1380798"/>
                </a:lnTo>
                <a:lnTo>
                  <a:pt x="97293" y="1371692"/>
                </a:lnTo>
                <a:lnTo>
                  <a:pt x="463866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3392CD2-B8C3-4063-65B8-FC511ECB6FFC}"/>
              </a:ext>
            </a:extLst>
          </p:cNvPr>
          <p:cNvSpPr/>
          <p:nvPr/>
        </p:nvSpPr>
        <p:spPr>
          <a:xfrm>
            <a:off x="10488861" y="4147336"/>
            <a:ext cx="710104" cy="54500"/>
          </a:xfrm>
          <a:custGeom>
            <a:avLst/>
            <a:gdLst>
              <a:gd name="connsiteX0" fmla="*/ 12257 w 710103"/>
              <a:gd name="connsiteY0" fmla="*/ 12229 h 0"/>
              <a:gd name="connsiteX1" fmla="*/ 744551 w 710103"/>
              <a:gd name="connsiteY1" fmla="*/ 1222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57" y="12229"/>
                </a:moveTo>
                <a:lnTo>
                  <a:pt x="744551" y="12229"/>
                </a:lnTo>
              </a:path>
            </a:pathLst>
          </a:custGeom>
          <a:noFill/>
          <a:ln w="2850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CE2B9CB-65B8-52DF-24B7-5EBF81708B4D}"/>
              </a:ext>
            </a:extLst>
          </p:cNvPr>
          <p:cNvSpPr/>
          <p:nvPr/>
        </p:nvSpPr>
        <p:spPr>
          <a:xfrm>
            <a:off x="8159095" y="5164231"/>
            <a:ext cx="710104" cy="54500"/>
          </a:xfrm>
          <a:custGeom>
            <a:avLst/>
            <a:gdLst>
              <a:gd name="connsiteX0" fmla="*/ 12248 w 710103"/>
              <a:gd name="connsiteY0" fmla="*/ 12221 h 0"/>
              <a:gd name="connsiteX1" fmla="*/ 743547 w 710103"/>
              <a:gd name="connsiteY1" fmla="*/ 1222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48" y="12221"/>
                </a:moveTo>
                <a:lnTo>
                  <a:pt x="743547" y="12221"/>
                </a:lnTo>
              </a:path>
            </a:pathLst>
          </a:custGeom>
          <a:solidFill>
            <a:srgbClr val="338000"/>
          </a:solidFill>
          <a:ln w="2848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E0C3D8F-FFF7-2851-A8B5-6B0F7E621CA8}"/>
              </a:ext>
            </a:extLst>
          </p:cNvPr>
          <p:cNvSpPr/>
          <p:nvPr/>
        </p:nvSpPr>
        <p:spPr>
          <a:xfrm>
            <a:off x="7277035" y="3613759"/>
            <a:ext cx="382364" cy="1526011"/>
          </a:xfrm>
          <a:custGeom>
            <a:avLst/>
            <a:gdLst>
              <a:gd name="connsiteX0" fmla="*/ 6568 w 382363"/>
              <a:gd name="connsiteY0" fmla="*/ 6553 h 1526010"/>
              <a:gd name="connsiteX1" fmla="*/ 388390 w 382363"/>
              <a:gd name="connsiteY1" fmla="*/ 1428675 h 1526010"/>
              <a:gd name="connsiteX2" fmla="*/ 354583 w 382363"/>
              <a:gd name="connsiteY2" fmla="*/ 1437575 h 1526010"/>
              <a:gd name="connsiteX3" fmla="*/ 427971 w 382363"/>
              <a:gd name="connsiteY3" fmla="*/ 1562687 h 1526010"/>
              <a:gd name="connsiteX4" fmla="*/ 428847 w 382363"/>
              <a:gd name="connsiteY4" fmla="*/ 1417834 h 1526010"/>
              <a:gd name="connsiteX5" fmla="*/ 394872 w 382363"/>
              <a:gd name="connsiteY5" fmla="*/ 1426908 h 1526010"/>
              <a:gd name="connsiteX6" fmla="*/ 13578 w 382363"/>
              <a:gd name="connsiteY6" fmla="*/ 6557 h 152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2363" h="1526010">
                <a:moveTo>
                  <a:pt x="6568" y="6553"/>
                </a:moveTo>
                <a:lnTo>
                  <a:pt x="388390" y="1428675"/>
                </a:lnTo>
                <a:lnTo>
                  <a:pt x="354583" y="1437575"/>
                </a:lnTo>
                <a:lnTo>
                  <a:pt x="427971" y="1562687"/>
                </a:lnTo>
                <a:lnTo>
                  <a:pt x="428847" y="1417834"/>
                </a:lnTo>
                <a:lnTo>
                  <a:pt x="394872" y="1426908"/>
                </a:lnTo>
                <a:lnTo>
                  <a:pt x="13578" y="6557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4950168-4949-D46F-32C5-DFFE72515FEF}"/>
              </a:ext>
            </a:extLst>
          </p:cNvPr>
          <p:cNvSpPr/>
          <p:nvPr/>
        </p:nvSpPr>
        <p:spPr>
          <a:xfrm>
            <a:off x="7592274" y="4525567"/>
            <a:ext cx="546234" cy="2125515"/>
          </a:xfrm>
          <a:custGeom>
            <a:avLst/>
            <a:gdLst>
              <a:gd name="connsiteX0" fmla="*/ 577895 w 546233"/>
              <a:gd name="connsiteY0" fmla="*/ 6573 h 2125515"/>
              <a:gd name="connsiteX1" fmla="*/ 40542 w 546233"/>
              <a:gd name="connsiteY1" fmla="*/ 2007636 h 2125515"/>
              <a:gd name="connsiteX2" fmla="*/ 6568 w 546233"/>
              <a:gd name="connsiteY2" fmla="*/ 1998563 h 2125515"/>
              <a:gd name="connsiteX3" fmla="*/ 6917 w 546233"/>
              <a:gd name="connsiteY3" fmla="*/ 2143416 h 2125515"/>
              <a:gd name="connsiteX4" fmla="*/ 79779 w 546233"/>
              <a:gd name="connsiteY4" fmla="*/ 2018096 h 2125515"/>
              <a:gd name="connsiteX5" fmla="*/ 45992 w 546233"/>
              <a:gd name="connsiteY5" fmla="*/ 2009023 h 2125515"/>
              <a:gd name="connsiteX6" fmla="*/ 583674 w 546233"/>
              <a:gd name="connsiteY6" fmla="*/ 6553 h 212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3" h="2125515">
                <a:moveTo>
                  <a:pt x="577895" y="6573"/>
                </a:moveTo>
                <a:lnTo>
                  <a:pt x="40542" y="2007636"/>
                </a:lnTo>
                <a:lnTo>
                  <a:pt x="6568" y="1998563"/>
                </a:lnTo>
                <a:lnTo>
                  <a:pt x="6917" y="2143416"/>
                </a:lnTo>
                <a:lnTo>
                  <a:pt x="79779" y="2018096"/>
                </a:lnTo>
                <a:lnTo>
                  <a:pt x="45992" y="2009023"/>
                </a:lnTo>
                <a:lnTo>
                  <a:pt x="583674" y="6553"/>
                </a:lnTo>
                <a:close/>
              </a:path>
            </a:pathLst>
          </a:custGeom>
          <a:solidFill>
            <a:srgbClr val="44AA00"/>
          </a:solidFill>
          <a:ln w="1527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E441957-A589-B613-ACB4-74642D865E6E}"/>
              </a:ext>
            </a:extLst>
          </p:cNvPr>
          <p:cNvSpPr/>
          <p:nvPr/>
        </p:nvSpPr>
        <p:spPr>
          <a:xfrm>
            <a:off x="7829768" y="3613759"/>
            <a:ext cx="273117" cy="872006"/>
          </a:xfrm>
          <a:custGeom>
            <a:avLst/>
            <a:gdLst>
              <a:gd name="connsiteX0" fmla="*/ 6568 w 273116"/>
              <a:gd name="connsiteY0" fmla="*/ 6553 h 872006"/>
              <a:gd name="connsiteX1" fmla="*/ 216199 w 273116"/>
              <a:gd name="connsiteY1" fmla="*/ 787695 h 872006"/>
              <a:gd name="connsiteX2" fmla="*/ 182407 w 273116"/>
              <a:gd name="connsiteY2" fmla="*/ 796769 h 872006"/>
              <a:gd name="connsiteX3" fmla="*/ 268748 w 273116"/>
              <a:gd name="connsiteY3" fmla="*/ 918391 h 872006"/>
              <a:gd name="connsiteX4" fmla="*/ 282597 w 273116"/>
              <a:gd name="connsiteY4" fmla="*/ 769840 h 872006"/>
              <a:gd name="connsiteX5" fmla="*/ 248785 w 273116"/>
              <a:gd name="connsiteY5" fmla="*/ 778946 h 872006"/>
              <a:gd name="connsiteX6" fmla="*/ 41419 w 273116"/>
              <a:gd name="connsiteY6" fmla="*/ 6553 h 87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116" h="872006">
                <a:moveTo>
                  <a:pt x="6568" y="6553"/>
                </a:moveTo>
                <a:lnTo>
                  <a:pt x="216199" y="787695"/>
                </a:lnTo>
                <a:lnTo>
                  <a:pt x="182407" y="796769"/>
                </a:lnTo>
                <a:lnTo>
                  <a:pt x="268748" y="918391"/>
                </a:lnTo>
                <a:lnTo>
                  <a:pt x="282597" y="769840"/>
                </a:lnTo>
                <a:lnTo>
                  <a:pt x="248785" y="778946"/>
                </a:lnTo>
                <a:lnTo>
                  <a:pt x="41419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76BF999-FC1E-9B22-0040-222A716C5285}"/>
              </a:ext>
            </a:extLst>
          </p:cNvPr>
          <p:cNvSpPr/>
          <p:nvPr/>
        </p:nvSpPr>
        <p:spPr>
          <a:xfrm>
            <a:off x="7201739" y="3613759"/>
            <a:ext cx="54623" cy="3052022"/>
          </a:xfrm>
          <a:custGeom>
            <a:avLst/>
            <a:gdLst>
              <a:gd name="connsiteX0" fmla="*/ 41602 w 54623"/>
              <a:gd name="connsiteY0" fmla="*/ 6553 h 3052021"/>
              <a:gd name="connsiteX1" fmla="*/ 41602 w 54623"/>
              <a:gd name="connsiteY1" fmla="*/ 2915433 h 3052021"/>
              <a:gd name="connsiteX2" fmla="*/ 6568 w 54623"/>
              <a:gd name="connsiteY2" fmla="*/ 2915433 h 3052021"/>
              <a:gd name="connsiteX3" fmla="*/ 41602 w 54623"/>
              <a:gd name="connsiteY3" fmla="*/ 3055234 h 3052021"/>
              <a:gd name="connsiteX4" fmla="*/ 76636 w 54623"/>
              <a:gd name="connsiteY4" fmla="*/ 2915433 h 3052021"/>
              <a:gd name="connsiteX5" fmla="*/ 41602 w 54623"/>
              <a:gd name="connsiteY5" fmla="*/ 2915433 h 30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3" h="3052021">
                <a:moveTo>
                  <a:pt x="41602" y="6553"/>
                </a:moveTo>
                <a:lnTo>
                  <a:pt x="41602" y="2915433"/>
                </a:lnTo>
                <a:lnTo>
                  <a:pt x="6568" y="2915433"/>
                </a:lnTo>
                <a:lnTo>
                  <a:pt x="41602" y="3055234"/>
                </a:lnTo>
                <a:lnTo>
                  <a:pt x="76636" y="2915433"/>
                </a:lnTo>
                <a:lnTo>
                  <a:pt x="41602" y="291543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4508B62-F640-8F35-9C9A-89DA6B3AA8A3}"/>
              </a:ext>
            </a:extLst>
          </p:cNvPr>
          <p:cNvSpPr/>
          <p:nvPr/>
        </p:nvSpPr>
        <p:spPr>
          <a:xfrm>
            <a:off x="9738781" y="3882538"/>
            <a:ext cx="710104" cy="2779520"/>
          </a:xfrm>
          <a:custGeom>
            <a:avLst/>
            <a:gdLst>
              <a:gd name="connsiteX0" fmla="*/ 753021 w 710103"/>
              <a:gd name="connsiteY0" fmla="*/ 6540 h 2779519"/>
              <a:gd name="connsiteX1" fmla="*/ 42836 w 710103"/>
              <a:gd name="connsiteY1" fmla="*/ 2651395 h 2779519"/>
              <a:gd name="connsiteX2" fmla="*/ 9007 w 710103"/>
              <a:gd name="connsiteY2" fmla="*/ 2642290 h 2779519"/>
              <a:gd name="connsiteX3" fmla="*/ 6555 w 710103"/>
              <a:gd name="connsiteY3" fmla="*/ 2786467 h 2779519"/>
              <a:gd name="connsiteX4" fmla="*/ 76613 w 710103"/>
              <a:gd name="connsiteY4" fmla="*/ 2660469 h 2779519"/>
              <a:gd name="connsiteX5" fmla="*/ 42837 w 710103"/>
              <a:gd name="connsiteY5" fmla="*/ 2651405 h 277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103" h="2779519">
                <a:moveTo>
                  <a:pt x="753021" y="6540"/>
                </a:moveTo>
                <a:lnTo>
                  <a:pt x="42836" y="2651395"/>
                </a:lnTo>
                <a:lnTo>
                  <a:pt x="9007" y="2642290"/>
                </a:lnTo>
                <a:lnTo>
                  <a:pt x="6555" y="2786467"/>
                </a:lnTo>
                <a:lnTo>
                  <a:pt x="76613" y="2660469"/>
                </a:lnTo>
                <a:lnTo>
                  <a:pt x="42837" y="2651405"/>
                </a:lnTo>
                <a:close/>
              </a:path>
            </a:pathLst>
          </a:custGeom>
          <a:solidFill>
            <a:srgbClr val="66FFFF"/>
          </a:solidFill>
          <a:ln w="1524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2354E7-D610-E7DE-87AE-0E9D35EFBB0E}"/>
              </a:ext>
            </a:extLst>
          </p:cNvPr>
          <p:cNvSpPr/>
          <p:nvPr/>
        </p:nvSpPr>
        <p:spPr>
          <a:xfrm>
            <a:off x="10030318" y="3882522"/>
            <a:ext cx="327740" cy="1253509"/>
          </a:xfrm>
          <a:custGeom>
            <a:avLst/>
            <a:gdLst>
              <a:gd name="connsiteX0" fmla="*/ 349497 w 327740"/>
              <a:gd name="connsiteY0" fmla="*/ 6556 h 1253508"/>
              <a:gd name="connsiteX1" fmla="*/ 40344 w 327740"/>
              <a:gd name="connsiteY1" fmla="*/ 1157983 h 1253508"/>
              <a:gd name="connsiteX2" fmla="*/ 6568 w 327740"/>
              <a:gd name="connsiteY2" fmla="*/ 1148909 h 1253508"/>
              <a:gd name="connsiteX3" fmla="*/ 7966 w 327740"/>
              <a:gd name="connsiteY3" fmla="*/ 1293919 h 1253508"/>
              <a:gd name="connsiteX4" fmla="*/ 81836 w 327740"/>
              <a:gd name="connsiteY4" fmla="*/ 1168963 h 1253508"/>
              <a:gd name="connsiteX5" fmla="*/ 48059 w 327740"/>
              <a:gd name="connsiteY5" fmla="*/ 1160063 h 1253508"/>
              <a:gd name="connsiteX6" fmla="*/ 357736 w 327740"/>
              <a:gd name="connsiteY6" fmla="*/ 6553 h 12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1253508">
                <a:moveTo>
                  <a:pt x="349497" y="6556"/>
                </a:moveTo>
                <a:lnTo>
                  <a:pt x="40344" y="1157983"/>
                </a:lnTo>
                <a:lnTo>
                  <a:pt x="6568" y="1148909"/>
                </a:lnTo>
                <a:lnTo>
                  <a:pt x="7966" y="1293919"/>
                </a:lnTo>
                <a:lnTo>
                  <a:pt x="81836" y="1168963"/>
                </a:lnTo>
                <a:lnTo>
                  <a:pt x="48059" y="1160063"/>
                </a:lnTo>
                <a:lnTo>
                  <a:pt x="357736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A5A6A97-75C6-FD17-2D89-7C63095B2723}"/>
              </a:ext>
            </a:extLst>
          </p:cNvPr>
          <p:cNvSpPr/>
          <p:nvPr/>
        </p:nvSpPr>
        <p:spPr>
          <a:xfrm>
            <a:off x="9488792" y="3882522"/>
            <a:ext cx="327740" cy="654005"/>
          </a:xfrm>
          <a:custGeom>
            <a:avLst/>
            <a:gdLst>
              <a:gd name="connsiteX0" fmla="*/ 170698 w 327740"/>
              <a:gd name="connsiteY0" fmla="*/ 6556 h 654004"/>
              <a:gd name="connsiteX1" fmla="*/ 40396 w 327740"/>
              <a:gd name="connsiteY1" fmla="*/ 492005 h 654004"/>
              <a:gd name="connsiteX2" fmla="*/ 6568 w 327740"/>
              <a:gd name="connsiteY2" fmla="*/ 482931 h 654004"/>
              <a:gd name="connsiteX3" fmla="*/ 88893 w 327740"/>
              <a:gd name="connsiteY3" fmla="*/ 649609 h 654004"/>
              <a:gd name="connsiteX4" fmla="*/ 243574 w 327740"/>
              <a:gd name="connsiteY4" fmla="*/ 546165 h 654004"/>
              <a:gd name="connsiteX5" fmla="*/ 209747 w 327740"/>
              <a:gd name="connsiteY5" fmla="*/ 537265 h 654004"/>
              <a:gd name="connsiteX6" fmla="*/ 352159 w 327740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654004">
                <a:moveTo>
                  <a:pt x="170698" y="6556"/>
                </a:moveTo>
                <a:lnTo>
                  <a:pt x="40396" y="492005"/>
                </a:lnTo>
                <a:lnTo>
                  <a:pt x="6568" y="482931"/>
                </a:lnTo>
                <a:lnTo>
                  <a:pt x="88893" y="649609"/>
                </a:lnTo>
                <a:lnTo>
                  <a:pt x="243574" y="546165"/>
                </a:lnTo>
                <a:lnTo>
                  <a:pt x="209747" y="537265"/>
                </a:lnTo>
                <a:lnTo>
                  <a:pt x="352159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06B0C8B-FBEB-0F6A-4497-AC37887E9F87}"/>
              </a:ext>
            </a:extLst>
          </p:cNvPr>
          <p:cNvSpPr/>
          <p:nvPr/>
        </p:nvSpPr>
        <p:spPr>
          <a:xfrm>
            <a:off x="9899337" y="4153015"/>
            <a:ext cx="273117" cy="381503"/>
          </a:xfrm>
          <a:custGeom>
            <a:avLst/>
            <a:gdLst>
              <a:gd name="connsiteX0" fmla="*/ 55274 w 273116"/>
              <a:gd name="connsiteY0" fmla="*/ 379125 h 381502"/>
              <a:gd name="connsiteX1" fmla="*/ 264195 w 273116"/>
              <a:gd name="connsiteY1" fmla="*/ 290213 h 381502"/>
              <a:gd name="connsiteX2" fmla="*/ 230419 w 273116"/>
              <a:gd name="connsiteY2" fmla="*/ 281257 h 381502"/>
              <a:gd name="connsiteX3" fmla="*/ 304131 w 273116"/>
              <a:gd name="connsiteY3" fmla="*/ 6553 h 381502"/>
              <a:gd name="connsiteX4" fmla="*/ 6568 w 273116"/>
              <a:gd name="connsiteY4" fmla="*/ 6553 h 38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381502">
                <a:moveTo>
                  <a:pt x="55274" y="379125"/>
                </a:moveTo>
                <a:lnTo>
                  <a:pt x="264195" y="290213"/>
                </a:lnTo>
                <a:lnTo>
                  <a:pt x="230419" y="281257"/>
                </a:lnTo>
                <a:lnTo>
                  <a:pt x="304131" y="6553"/>
                </a:lnTo>
                <a:lnTo>
                  <a:pt x="6568" y="6553"/>
                </a:lnTo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109FD73-D098-83D9-FB3C-233936BE8841}"/>
              </a:ext>
            </a:extLst>
          </p:cNvPr>
          <p:cNvSpPr/>
          <p:nvPr/>
        </p:nvSpPr>
        <p:spPr>
          <a:xfrm>
            <a:off x="9814392" y="4155646"/>
            <a:ext cx="327740" cy="327002"/>
          </a:xfrm>
          <a:custGeom>
            <a:avLst/>
            <a:gdLst>
              <a:gd name="connsiteX0" fmla="*/ 91514 w 327740"/>
              <a:gd name="connsiteY0" fmla="*/ 3918 h 327002"/>
              <a:gd name="connsiteX1" fmla="*/ 37743 w 327740"/>
              <a:gd name="connsiteY1" fmla="*/ 204347 h 327002"/>
              <a:gd name="connsiteX2" fmla="*/ 3915 w 327740"/>
              <a:gd name="connsiteY2" fmla="*/ 195274 h 327002"/>
              <a:gd name="connsiteX3" fmla="*/ 140220 w 327740"/>
              <a:gd name="connsiteY3" fmla="*/ 376483 h 327002"/>
              <a:gd name="connsiteX4" fmla="*/ 285557 w 327740"/>
              <a:gd name="connsiteY4" fmla="*/ 314604 h 327002"/>
              <a:gd name="connsiteX5" fmla="*/ 368979 w 327740"/>
              <a:gd name="connsiteY5" fmla="*/ 3906 h 327002"/>
              <a:gd name="connsiteX6" fmla="*/ 91514 w 327740"/>
              <a:gd name="connsiteY6" fmla="*/ 3906 h 32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327002">
                <a:moveTo>
                  <a:pt x="91514" y="3918"/>
                </a:moveTo>
                <a:lnTo>
                  <a:pt x="37743" y="204347"/>
                </a:lnTo>
                <a:lnTo>
                  <a:pt x="3915" y="195274"/>
                </a:lnTo>
                <a:lnTo>
                  <a:pt x="140220" y="376483"/>
                </a:lnTo>
                <a:lnTo>
                  <a:pt x="285557" y="314604"/>
                </a:lnTo>
                <a:lnTo>
                  <a:pt x="368979" y="3906"/>
                </a:lnTo>
                <a:lnTo>
                  <a:pt x="91514" y="3906"/>
                </a:lnTo>
              </a:path>
            </a:pathLst>
          </a:custGeom>
          <a:solidFill>
            <a:srgbClr val="66FFFF"/>
          </a:solidFill>
          <a:ln w="910" cap="flat">
            <a:solidFill>
              <a:srgbClr val="66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F0793E8-3E60-4313-E580-15A98D1AD183}"/>
              </a:ext>
            </a:extLst>
          </p:cNvPr>
          <p:cNvSpPr/>
          <p:nvPr/>
        </p:nvSpPr>
        <p:spPr>
          <a:xfrm>
            <a:off x="6948781" y="6656689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2851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01F4A8-9FAA-2EBA-7B87-B8470097431D}"/>
              </a:ext>
            </a:extLst>
          </p:cNvPr>
          <p:cNvSpPr/>
          <p:nvPr/>
        </p:nvSpPr>
        <p:spPr>
          <a:xfrm>
            <a:off x="6951505" y="3608539"/>
            <a:ext cx="1063606" cy="45719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19050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B6B048E-2A92-26B8-3AE5-CAC5ADACE7D0}"/>
              </a:ext>
            </a:extLst>
          </p:cNvPr>
          <p:cNvSpPr/>
          <p:nvPr/>
        </p:nvSpPr>
        <p:spPr>
          <a:xfrm>
            <a:off x="6951727" y="6662560"/>
            <a:ext cx="2840415" cy="54500"/>
          </a:xfrm>
          <a:custGeom>
            <a:avLst/>
            <a:gdLst>
              <a:gd name="connsiteX0" fmla="*/ 6355 w 2840415"/>
              <a:gd name="connsiteY0" fmla="*/ 6341 h 0"/>
              <a:gd name="connsiteX1" fmla="*/ 2869013 w 2840415"/>
              <a:gd name="connsiteY1" fmla="*/ 634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0415">
                <a:moveTo>
                  <a:pt x="6355" y="6341"/>
                </a:moveTo>
                <a:lnTo>
                  <a:pt x="2869013" y="6341"/>
                </a:lnTo>
              </a:path>
            </a:pathLst>
          </a:custGeom>
          <a:noFill/>
          <a:ln w="1478" cap="rnd">
            <a:solidFill>
              <a:schemeClr val="tx1"/>
            </a:solidFill>
            <a:custDash>
              <a:ds d="11635" sp="4653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285A38C-A503-941C-A480-5FBC2334D755}"/>
              </a:ext>
            </a:extLst>
          </p:cNvPr>
          <p:cNvSpPr/>
          <p:nvPr/>
        </p:nvSpPr>
        <p:spPr>
          <a:xfrm>
            <a:off x="9554100" y="3387838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1499E2-B113-56A5-7894-AD456B095D0F}"/>
              </a:ext>
            </a:extLst>
          </p:cNvPr>
          <p:cNvSpPr txBox="1"/>
          <p:nvPr/>
        </p:nvSpPr>
        <p:spPr>
          <a:xfrm>
            <a:off x="8441005" y="423552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1223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6105A2-AFE5-4E61-EFBE-9068C6BE4898}"/>
              </a:ext>
            </a:extLst>
          </p:cNvPr>
          <p:cNvSpPr txBox="1"/>
          <p:nvPr/>
        </p:nvSpPr>
        <p:spPr>
          <a:xfrm>
            <a:off x="8441005" y="486987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854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5B3013-3504-831F-BB75-AFD2C9C105B4}"/>
              </a:ext>
            </a:extLst>
          </p:cNvPr>
          <p:cNvSpPr txBox="1"/>
          <p:nvPr/>
        </p:nvSpPr>
        <p:spPr>
          <a:xfrm>
            <a:off x="7190614" y="3581031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1745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18A1B4-EEE9-84D9-89E0-B30D777E5392}"/>
              </a:ext>
            </a:extLst>
          </p:cNvPr>
          <p:cNvSpPr txBox="1"/>
          <p:nvPr/>
        </p:nvSpPr>
        <p:spPr>
          <a:xfrm>
            <a:off x="6930780" y="6381886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0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6BF029B-146F-9C2F-3792-85F423D6D80D}"/>
              </a:ext>
            </a:extLst>
          </p:cNvPr>
          <p:cNvSpPr txBox="1"/>
          <p:nvPr/>
        </p:nvSpPr>
        <p:spPr>
          <a:xfrm>
            <a:off x="10964274" y="385975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1436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69E489-0C0F-0275-ECE0-4DA3EF5E3865}"/>
              </a:ext>
            </a:extLst>
          </p:cNvPr>
          <p:cNvSpPr txBox="1"/>
          <p:nvPr/>
        </p:nvSpPr>
        <p:spPr>
          <a:xfrm>
            <a:off x="10964274" y="358493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1591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C513A36-1AB5-B8AD-66A2-1E713F053A1C}"/>
                  </a:ext>
                </a:extLst>
              </p:cNvPr>
              <p:cNvSpPr/>
              <p:nvPr/>
            </p:nvSpPr>
            <p:spPr>
              <a:xfrm>
                <a:off x="6802406" y="3602071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C513A36-1AB5-B8AD-66A2-1E713F053A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406" y="3602071"/>
                <a:ext cx="304142" cy="400110"/>
              </a:xfrm>
              <a:prstGeom prst="rect">
                <a:avLst/>
              </a:prstGeom>
              <a:blipFill>
                <a:blip r:embed="rId2"/>
                <a:stretch>
                  <a:fillRect r="-38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F23A89-3FDF-A768-0E72-6A122103818D}"/>
                  </a:ext>
                </a:extLst>
              </p:cNvPr>
              <p:cNvSpPr/>
              <p:nvPr/>
            </p:nvSpPr>
            <p:spPr>
              <a:xfrm>
                <a:off x="6802406" y="6291042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F23A89-3FDF-A768-0E72-6A12210381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406" y="6291042"/>
                <a:ext cx="304142" cy="400110"/>
              </a:xfrm>
              <a:prstGeom prst="rect">
                <a:avLst/>
              </a:prstGeom>
              <a:blipFill>
                <a:blip r:embed="rId3"/>
                <a:stretch>
                  <a:fillRect r="-38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C9E3809-B0B0-E6BE-3CB3-D1A45150272D}"/>
                  </a:ext>
                </a:extLst>
              </p:cNvPr>
              <p:cNvSpPr/>
              <p:nvPr/>
            </p:nvSpPr>
            <p:spPr>
              <a:xfrm>
                <a:off x="8081152" y="4815007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C9E3809-B0B0-E6BE-3CB3-D1A4515027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152" y="4815007"/>
                <a:ext cx="304142" cy="400110"/>
              </a:xfrm>
              <a:prstGeom prst="rect">
                <a:avLst/>
              </a:prstGeom>
              <a:blipFill>
                <a:blip r:embed="rId4"/>
                <a:stretch>
                  <a:fillRect r="-38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61B24E2-6F22-F6B8-0DA2-99D328431AEC}"/>
                  </a:ext>
                </a:extLst>
              </p:cNvPr>
              <p:cNvSpPr/>
              <p:nvPr/>
            </p:nvSpPr>
            <p:spPr>
              <a:xfrm>
                <a:off x="8081152" y="4143078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61B24E2-6F22-F6B8-0DA2-99D328431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152" y="4143078"/>
                <a:ext cx="304142" cy="400110"/>
              </a:xfrm>
              <a:prstGeom prst="rect">
                <a:avLst/>
              </a:prstGeom>
              <a:blipFill>
                <a:blip r:embed="rId5"/>
                <a:stretch>
                  <a:fillRect r="-38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/>
              <p:nvPr/>
            </p:nvSpPr>
            <p:spPr>
              <a:xfrm>
                <a:off x="10170414" y="351071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414" y="3510710"/>
                <a:ext cx="304142" cy="400110"/>
              </a:xfrm>
              <a:prstGeom prst="rect">
                <a:avLst/>
              </a:prstGeom>
              <a:blipFill>
                <a:blip r:embed="rId6"/>
                <a:stretch>
                  <a:fillRect r="-40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CFE95C-ADF0-1FD7-9036-F238B8CC9792}"/>
                  </a:ext>
                </a:extLst>
              </p:cNvPr>
              <p:cNvSpPr/>
              <p:nvPr/>
            </p:nvSpPr>
            <p:spPr>
              <a:xfrm>
                <a:off x="10170414" y="3804113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CFE95C-ADF0-1FD7-9036-F238B8CC97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414" y="3804113"/>
                <a:ext cx="304142" cy="400110"/>
              </a:xfrm>
              <a:prstGeom prst="rect">
                <a:avLst/>
              </a:prstGeom>
              <a:blipFill>
                <a:blip r:embed="rId7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itle 1">
            <a:extLst>
              <a:ext uri="{FF2B5EF4-FFF2-40B4-BE49-F238E27FC236}">
                <a16:creationId xmlns:a16="http://schemas.microsoft.com/office/drawing/2014/main" id="{D38F93E5-7557-FB6A-D122-35AD1535E627}"/>
              </a:ext>
            </a:extLst>
          </p:cNvPr>
          <p:cNvSpPr txBox="1">
            <a:spLocks/>
          </p:cNvSpPr>
          <p:nvPr/>
        </p:nvSpPr>
        <p:spPr>
          <a:xfrm>
            <a:off x="413808" y="127780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Experiment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0ED06380-0401-D6B4-B522-8B5A31A9C5F7}"/>
              </a:ext>
            </a:extLst>
          </p:cNvPr>
          <p:cNvSpPr txBox="1">
            <a:spLocks/>
          </p:cNvSpPr>
          <p:nvPr/>
        </p:nvSpPr>
        <p:spPr>
          <a:xfrm>
            <a:off x="6631960" y="127780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Mixing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C40BD61D-2C1E-87D8-F03B-A2BFC6567C27}"/>
              </a:ext>
            </a:extLst>
          </p:cNvPr>
          <p:cNvSpPr/>
          <p:nvPr/>
        </p:nvSpPr>
        <p:spPr>
          <a:xfrm>
            <a:off x="1873152" y="3867079"/>
            <a:ext cx="3373524" cy="45719"/>
          </a:xfrm>
          <a:custGeom>
            <a:avLst/>
            <a:gdLst>
              <a:gd name="connsiteX0" fmla="*/ 12249 w 3769012"/>
              <a:gd name="connsiteY0" fmla="*/ 12222 h 0"/>
              <a:gd name="connsiteX1" fmla="*/ 3772107 w 3769012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69012">
                <a:moveTo>
                  <a:pt x="12249" y="12222"/>
                </a:moveTo>
                <a:lnTo>
                  <a:pt x="3772107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702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B6A8035-A0AF-B768-B1F7-E05B8EBA3E99}"/>
              </a:ext>
            </a:extLst>
          </p:cNvPr>
          <p:cNvSpPr/>
          <p:nvPr/>
        </p:nvSpPr>
        <p:spPr>
          <a:xfrm flipV="1">
            <a:off x="707227" y="3553582"/>
            <a:ext cx="4539448" cy="45719"/>
          </a:xfrm>
          <a:custGeom>
            <a:avLst/>
            <a:gdLst>
              <a:gd name="connsiteX0" fmla="*/ 12249 w 5735454"/>
              <a:gd name="connsiteY0" fmla="*/ 12222 h 0"/>
              <a:gd name="connsiteX1" fmla="*/ 5775693 w 5735454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35454">
                <a:moveTo>
                  <a:pt x="12249" y="12222"/>
                </a:moveTo>
                <a:lnTo>
                  <a:pt x="5775693" y="12222"/>
                </a:lnTo>
              </a:path>
            </a:pathLst>
          </a:custGeom>
          <a:noFill/>
          <a:ln w="2848" cap="rnd">
            <a:solidFill>
              <a:schemeClr val="tx1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CAA54419-D508-9166-A222-F40590377444}"/>
              </a:ext>
            </a:extLst>
          </p:cNvPr>
          <p:cNvSpPr/>
          <p:nvPr/>
        </p:nvSpPr>
        <p:spPr>
          <a:xfrm>
            <a:off x="1914588" y="4510887"/>
            <a:ext cx="1983241" cy="45719"/>
          </a:xfrm>
          <a:custGeom>
            <a:avLst/>
            <a:gdLst>
              <a:gd name="connsiteX0" fmla="*/ 12249 w 4151376"/>
              <a:gd name="connsiteY0" fmla="*/ 12222 h 0"/>
              <a:gd name="connsiteX1" fmla="*/ 4191023 w 4151376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51376">
                <a:moveTo>
                  <a:pt x="12249" y="12222"/>
                </a:moveTo>
                <a:lnTo>
                  <a:pt x="4191023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FF00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B87562B-97AE-F79F-A9C9-C846A2173F08}"/>
              </a:ext>
            </a:extLst>
          </p:cNvPr>
          <p:cNvSpPr/>
          <p:nvPr/>
        </p:nvSpPr>
        <p:spPr>
          <a:xfrm>
            <a:off x="1459540" y="5155291"/>
            <a:ext cx="2895039" cy="54500"/>
          </a:xfrm>
          <a:custGeom>
            <a:avLst/>
            <a:gdLst>
              <a:gd name="connsiteX0" fmla="*/ 12249 w 2895038"/>
              <a:gd name="connsiteY0" fmla="*/ 12222 h 0"/>
              <a:gd name="connsiteX1" fmla="*/ 2900565 w 2895038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95038">
                <a:moveTo>
                  <a:pt x="12249" y="12222"/>
                </a:moveTo>
                <a:lnTo>
                  <a:pt x="2900565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FF00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F2FC782-FD36-ABFF-771C-38224F00B4D1}"/>
              </a:ext>
            </a:extLst>
          </p:cNvPr>
          <p:cNvSpPr/>
          <p:nvPr/>
        </p:nvSpPr>
        <p:spPr>
          <a:xfrm flipV="1">
            <a:off x="3768889" y="4091928"/>
            <a:ext cx="1471967" cy="45719"/>
          </a:xfrm>
          <a:custGeom>
            <a:avLst/>
            <a:gdLst>
              <a:gd name="connsiteX0" fmla="*/ 12249 w 2130311"/>
              <a:gd name="connsiteY0" fmla="*/ 12222 h 0"/>
              <a:gd name="connsiteX1" fmla="*/ 2163585 w 2130311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0311">
                <a:moveTo>
                  <a:pt x="12249" y="12222"/>
                </a:moveTo>
                <a:lnTo>
                  <a:pt x="2163585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69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FDB2486-4BC0-8F77-65E5-FA25E0D4FCD8}"/>
              </a:ext>
            </a:extLst>
          </p:cNvPr>
          <p:cNvSpPr/>
          <p:nvPr/>
        </p:nvSpPr>
        <p:spPr>
          <a:xfrm>
            <a:off x="1910344" y="4510595"/>
            <a:ext cx="710104" cy="54500"/>
          </a:xfrm>
          <a:custGeom>
            <a:avLst/>
            <a:gdLst>
              <a:gd name="connsiteX0" fmla="*/ 12321 w 710103"/>
              <a:gd name="connsiteY0" fmla="*/ 12293 h 0"/>
              <a:gd name="connsiteX1" fmla="*/ 752370 w 710103"/>
              <a:gd name="connsiteY1" fmla="*/ 12293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321" y="12293"/>
                </a:moveTo>
                <a:lnTo>
                  <a:pt x="752370" y="12293"/>
                </a:lnTo>
              </a:path>
            </a:pathLst>
          </a:custGeom>
          <a:solidFill>
            <a:srgbClr val="338000"/>
          </a:solidFill>
          <a:ln w="2865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56A56C41-F0F5-ACF5-EA25-252EE80B75F9}"/>
              </a:ext>
            </a:extLst>
          </p:cNvPr>
          <p:cNvSpPr/>
          <p:nvPr/>
        </p:nvSpPr>
        <p:spPr>
          <a:xfrm>
            <a:off x="4242859" y="3867646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2D25882-4969-94BF-38CD-DDE7868B3647}"/>
              </a:ext>
            </a:extLst>
          </p:cNvPr>
          <p:cNvSpPr/>
          <p:nvPr/>
        </p:nvSpPr>
        <p:spPr>
          <a:xfrm>
            <a:off x="2227792" y="4516336"/>
            <a:ext cx="109247" cy="654005"/>
          </a:xfrm>
          <a:custGeom>
            <a:avLst/>
            <a:gdLst>
              <a:gd name="connsiteX0" fmla="*/ 41602 w 109246"/>
              <a:gd name="connsiteY0" fmla="*/ 6553 h 654004"/>
              <a:gd name="connsiteX1" fmla="*/ 41602 w 109246"/>
              <a:gd name="connsiteY1" fmla="*/ 511066 h 654004"/>
              <a:gd name="connsiteX2" fmla="*/ 6568 w 109246"/>
              <a:gd name="connsiteY2" fmla="*/ 511066 h 654004"/>
              <a:gd name="connsiteX3" fmla="*/ 64890 w 109246"/>
              <a:gd name="connsiteY3" fmla="*/ 650865 h 654004"/>
              <a:gd name="connsiteX4" fmla="*/ 123046 w 109246"/>
              <a:gd name="connsiteY4" fmla="*/ 511066 h 654004"/>
              <a:gd name="connsiteX5" fmla="*/ 88017 w 109246"/>
              <a:gd name="connsiteY5" fmla="*/ 511066 h 654004"/>
              <a:gd name="connsiteX6" fmla="*/ 88017 w 109246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246" h="654004">
                <a:moveTo>
                  <a:pt x="41602" y="6553"/>
                </a:moveTo>
                <a:lnTo>
                  <a:pt x="41602" y="511066"/>
                </a:lnTo>
                <a:lnTo>
                  <a:pt x="6568" y="511066"/>
                </a:lnTo>
                <a:lnTo>
                  <a:pt x="64890" y="650865"/>
                </a:lnTo>
                <a:lnTo>
                  <a:pt x="123046" y="511066"/>
                </a:lnTo>
                <a:lnTo>
                  <a:pt x="88017" y="511066"/>
                </a:lnTo>
                <a:lnTo>
                  <a:pt x="88017" y="6553"/>
                </a:lnTo>
                <a:close/>
              </a:path>
            </a:pathLst>
          </a:custGeom>
          <a:solidFill>
            <a:srgbClr val="FF0000"/>
          </a:solidFill>
          <a:ln w="1527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8F11AE6-8FB6-D374-CF9F-976E4B775272}"/>
              </a:ext>
            </a:extLst>
          </p:cNvPr>
          <p:cNvSpPr/>
          <p:nvPr/>
        </p:nvSpPr>
        <p:spPr>
          <a:xfrm>
            <a:off x="4127107" y="4143745"/>
            <a:ext cx="710104" cy="981007"/>
          </a:xfrm>
          <a:custGeom>
            <a:avLst/>
            <a:gdLst>
              <a:gd name="connsiteX0" fmla="*/ 261012 w 710103"/>
              <a:gd name="connsiteY0" fmla="*/ 6569 h 981007"/>
              <a:gd name="connsiteX1" fmla="*/ 40345 w 710103"/>
              <a:gd name="connsiteY1" fmla="*/ 827922 h 981007"/>
              <a:gd name="connsiteX2" fmla="*/ 6568 w 710103"/>
              <a:gd name="connsiteY2" fmla="*/ 818958 h 981007"/>
              <a:gd name="connsiteX3" fmla="*/ 230368 w 710103"/>
              <a:gd name="connsiteY3" fmla="*/ 1023450 h 981007"/>
              <a:gd name="connsiteX4" fmla="*/ 526887 w 710103"/>
              <a:gd name="connsiteY4" fmla="*/ 958081 h 981007"/>
              <a:gd name="connsiteX5" fmla="*/ 493113 w 710103"/>
              <a:gd name="connsiteY5" fmla="*/ 949008 h 981007"/>
              <a:gd name="connsiteX6" fmla="*/ 746197 w 710103"/>
              <a:gd name="connsiteY6" fmla="*/ 6553 h 98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103" h="981007">
                <a:moveTo>
                  <a:pt x="261012" y="6569"/>
                </a:moveTo>
                <a:lnTo>
                  <a:pt x="40345" y="827922"/>
                </a:lnTo>
                <a:lnTo>
                  <a:pt x="6568" y="818958"/>
                </a:lnTo>
                <a:lnTo>
                  <a:pt x="230368" y="1023450"/>
                </a:lnTo>
                <a:lnTo>
                  <a:pt x="526887" y="958081"/>
                </a:lnTo>
                <a:lnTo>
                  <a:pt x="493113" y="949008"/>
                </a:lnTo>
                <a:lnTo>
                  <a:pt x="746197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670A89C-969C-8756-748A-472A4B16919D}"/>
              </a:ext>
            </a:extLst>
          </p:cNvPr>
          <p:cNvSpPr/>
          <p:nvPr/>
        </p:nvSpPr>
        <p:spPr>
          <a:xfrm>
            <a:off x="4455126" y="3875922"/>
            <a:ext cx="218493" cy="272502"/>
          </a:xfrm>
          <a:custGeom>
            <a:avLst/>
            <a:gdLst>
              <a:gd name="connsiteX0" fmla="*/ 38944 w 218493"/>
              <a:gd name="connsiteY0" fmla="*/ 3906 h 272501"/>
              <a:gd name="connsiteX1" fmla="*/ 38944 w 218493"/>
              <a:gd name="connsiteY1" fmla="*/ 139123 h 272501"/>
              <a:gd name="connsiteX2" fmla="*/ 3915 w 218493"/>
              <a:gd name="connsiteY2" fmla="*/ 139123 h 272501"/>
              <a:gd name="connsiteX3" fmla="*/ 167836 w 218493"/>
              <a:gd name="connsiteY3" fmla="*/ 274393 h 272501"/>
              <a:gd name="connsiteX4" fmla="*/ 249118 w 218493"/>
              <a:gd name="connsiteY4" fmla="*/ 207305 h 272501"/>
              <a:gd name="connsiteX5" fmla="*/ 249118 w 218493"/>
              <a:gd name="connsiteY5" fmla="*/ 3906 h 272501"/>
              <a:gd name="connsiteX6" fmla="*/ 38944 w 218493"/>
              <a:gd name="connsiteY6" fmla="*/ 3906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493" h="272501">
                <a:moveTo>
                  <a:pt x="38944" y="3906"/>
                </a:moveTo>
                <a:lnTo>
                  <a:pt x="38944" y="139123"/>
                </a:lnTo>
                <a:lnTo>
                  <a:pt x="3915" y="139123"/>
                </a:lnTo>
                <a:lnTo>
                  <a:pt x="167836" y="274393"/>
                </a:lnTo>
                <a:lnTo>
                  <a:pt x="249118" y="207305"/>
                </a:lnTo>
                <a:lnTo>
                  <a:pt x="249118" y="3906"/>
                </a:lnTo>
                <a:lnTo>
                  <a:pt x="38944" y="3906"/>
                </a:lnTo>
              </a:path>
            </a:pathLst>
          </a:custGeom>
          <a:solidFill>
            <a:srgbClr val="00FFFF"/>
          </a:solidFill>
          <a:ln w="910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66FFFF"/>
              </a:solidFill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14E8085A-7C1A-8AE6-7A96-D4BAF0E7AE2A}"/>
              </a:ext>
            </a:extLst>
          </p:cNvPr>
          <p:cNvSpPr/>
          <p:nvPr/>
        </p:nvSpPr>
        <p:spPr>
          <a:xfrm>
            <a:off x="4486631" y="3873275"/>
            <a:ext cx="273117" cy="272502"/>
          </a:xfrm>
          <a:custGeom>
            <a:avLst/>
            <a:gdLst>
              <a:gd name="connsiteX0" fmla="*/ 135460 w 273116"/>
              <a:gd name="connsiteY0" fmla="*/ 277039 h 272501"/>
              <a:gd name="connsiteX1" fmla="*/ 299381 w 273116"/>
              <a:gd name="connsiteY1" fmla="*/ 141770 h 272501"/>
              <a:gd name="connsiteX2" fmla="*/ 264405 w 273116"/>
              <a:gd name="connsiteY2" fmla="*/ 141770 h 272501"/>
              <a:gd name="connsiteX3" fmla="*/ 264405 w 273116"/>
              <a:gd name="connsiteY3" fmla="*/ 6553 h 272501"/>
              <a:gd name="connsiteX4" fmla="*/ 6568 w 273116"/>
              <a:gd name="connsiteY4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272501">
                <a:moveTo>
                  <a:pt x="135460" y="277039"/>
                </a:moveTo>
                <a:lnTo>
                  <a:pt x="299381" y="141770"/>
                </a:lnTo>
                <a:lnTo>
                  <a:pt x="264405" y="141770"/>
                </a:lnTo>
                <a:lnTo>
                  <a:pt x="264405" y="6553"/>
                </a:lnTo>
                <a:lnTo>
                  <a:pt x="6568" y="6553"/>
                </a:lnTo>
              </a:path>
            </a:pathLst>
          </a:custGeom>
          <a:solidFill>
            <a:srgbClr val="00FFFF"/>
          </a:solidFill>
          <a:ln w="1527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2D18BB2-1FCC-25F6-0ECA-A5F8F04BE898}"/>
              </a:ext>
            </a:extLst>
          </p:cNvPr>
          <p:cNvSpPr/>
          <p:nvPr/>
        </p:nvSpPr>
        <p:spPr>
          <a:xfrm>
            <a:off x="1794579" y="3604484"/>
            <a:ext cx="54623" cy="272502"/>
          </a:xfrm>
          <a:custGeom>
            <a:avLst/>
            <a:gdLst>
              <a:gd name="connsiteX0" fmla="*/ 6568 w 54623"/>
              <a:gd name="connsiteY0" fmla="*/ 6575 h 272501"/>
              <a:gd name="connsiteX1" fmla="*/ 43168 w 54623"/>
              <a:gd name="connsiteY1" fmla="*/ 143041 h 272501"/>
              <a:gd name="connsiteX2" fmla="*/ 9382 w 54623"/>
              <a:gd name="connsiteY2" fmla="*/ 152147 h 272501"/>
              <a:gd name="connsiteX3" fmla="*/ 87484 w 54623"/>
              <a:gd name="connsiteY3" fmla="*/ 275332 h 272501"/>
              <a:gd name="connsiteX4" fmla="*/ 93273 w 54623"/>
              <a:gd name="connsiteY4" fmla="*/ 129749 h 272501"/>
              <a:gd name="connsiteX5" fmla="*/ 59461 w 54623"/>
              <a:gd name="connsiteY5" fmla="*/ 138855 h 272501"/>
              <a:gd name="connsiteX6" fmla="*/ 23920 w 54623"/>
              <a:gd name="connsiteY6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" h="272501">
                <a:moveTo>
                  <a:pt x="6568" y="6575"/>
                </a:moveTo>
                <a:lnTo>
                  <a:pt x="43168" y="143041"/>
                </a:lnTo>
                <a:lnTo>
                  <a:pt x="9382" y="152147"/>
                </a:lnTo>
                <a:lnTo>
                  <a:pt x="87484" y="275332"/>
                </a:lnTo>
                <a:lnTo>
                  <a:pt x="93273" y="129749"/>
                </a:lnTo>
                <a:lnTo>
                  <a:pt x="59461" y="138855"/>
                </a:lnTo>
                <a:lnTo>
                  <a:pt x="23920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8E916F8-9BB7-2ADC-9DD9-178D7F6592AD}"/>
              </a:ext>
            </a:extLst>
          </p:cNvPr>
          <p:cNvSpPr/>
          <p:nvPr/>
        </p:nvSpPr>
        <p:spPr>
          <a:xfrm>
            <a:off x="1859340" y="5160644"/>
            <a:ext cx="436987" cy="1471511"/>
          </a:xfrm>
          <a:custGeom>
            <a:avLst/>
            <a:gdLst>
              <a:gd name="connsiteX0" fmla="*/ 402750 w 436986"/>
              <a:gd name="connsiteY0" fmla="*/ 6556 h 1471510"/>
              <a:gd name="connsiteX1" fmla="*/ 40380 w 436986"/>
              <a:gd name="connsiteY1" fmla="*/ 1356485 h 1471510"/>
              <a:gd name="connsiteX2" fmla="*/ 6568 w 436986"/>
              <a:gd name="connsiteY2" fmla="*/ 1347411 h 1471510"/>
              <a:gd name="connsiteX3" fmla="*/ 32487 w 436986"/>
              <a:gd name="connsiteY3" fmla="*/ 1499088 h 1471510"/>
              <a:gd name="connsiteX4" fmla="*/ 131106 w 436986"/>
              <a:gd name="connsiteY4" fmla="*/ 1380798 h 1471510"/>
              <a:gd name="connsiteX5" fmla="*/ 97293 w 436986"/>
              <a:gd name="connsiteY5" fmla="*/ 1371692 h 1471510"/>
              <a:gd name="connsiteX6" fmla="*/ 463866 w 436986"/>
              <a:gd name="connsiteY6" fmla="*/ 6553 h 147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986" h="1471510">
                <a:moveTo>
                  <a:pt x="402750" y="6556"/>
                </a:moveTo>
                <a:lnTo>
                  <a:pt x="40380" y="1356485"/>
                </a:lnTo>
                <a:lnTo>
                  <a:pt x="6568" y="1347411"/>
                </a:lnTo>
                <a:lnTo>
                  <a:pt x="32487" y="1499088"/>
                </a:lnTo>
                <a:lnTo>
                  <a:pt x="131106" y="1380798"/>
                </a:lnTo>
                <a:lnTo>
                  <a:pt x="97293" y="1371692"/>
                </a:lnTo>
                <a:lnTo>
                  <a:pt x="463866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CF2879B-5B18-8F6F-D8C4-311D305E11A2}"/>
              </a:ext>
            </a:extLst>
          </p:cNvPr>
          <p:cNvSpPr/>
          <p:nvPr/>
        </p:nvSpPr>
        <p:spPr>
          <a:xfrm>
            <a:off x="4244558" y="4138085"/>
            <a:ext cx="710104" cy="54500"/>
          </a:xfrm>
          <a:custGeom>
            <a:avLst/>
            <a:gdLst>
              <a:gd name="connsiteX0" fmla="*/ 12257 w 710103"/>
              <a:gd name="connsiteY0" fmla="*/ 12229 h 0"/>
              <a:gd name="connsiteX1" fmla="*/ 744551 w 710103"/>
              <a:gd name="connsiteY1" fmla="*/ 1222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57" y="12229"/>
                </a:moveTo>
                <a:lnTo>
                  <a:pt x="744551" y="12229"/>
                </a:lnTo>
              </a:path>
            </a:pathLst>
          </a:custGeom>
          <a:noFill/>
          <a:ln w="2850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F7BBB41-0FED-A237-E354-7CDF5D92D590}"/>
              </a:ext>
            </a:extLst>
          </p:cNvPr>
          <p:cNvSpPr/>
          <p:nvPr/>
        </p:nvSpPr>
        <p:spPr>
          <a:xfrm>
            <a:off x="1914792" y="5154980"/>
            <a:ext cx="710104" cy="54500"/>
          </a:xfrm>
          <a:custGeom>
            <a:avLst/>
            <a:gdLst>
              <a:gd name="connsiteX0" fmla="*/ 12248 w 710103"/>
              <a:gd name="connsiteY0" fmla="*/ 12221 h 0"/>
              <a:gd name="connsiteX1" fmla="*/ 743547 w 710103"/>
              <a:gd name="connsiteY1" fmla="*/ 1222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48" y="12221"/>
                </a:moveTo>
                <a:lnTo>
                  <a:pt x="743547" y="12221"/>
                </a:lnTo>
              </a:path>
            </a:pathLst>
          </a:custGeom>
          <a:solidFill>
            <a:srgbClr val="338000"/>
          </a:solidFill>
          <a:ln w="2848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408F06D-CA77-CE4C-A524-D94ADC15F320}"/>
              </a:ext>
            </a:extLst>
          </p:cNvPr>
          <p:cNvSpPr/>
          <p:nvPr/>
        </p:nvSpPr>
        <p:spPr>
          <a:xfrm>
            <a:off x="1032732" y="3604508"/>
            <a:ext cx="382364" cy="1526011"/>
          </a:xfrm>
          <a:custGeom>
            <a:avLst/>
            <a:gdLst>
              <a:gd name="connsiteX0" fmla="*/ 6568 w 382363"/>
              <a:gd name="connsiteY0" fmla="*/ 6553 h 1526010"/>
              <a:gd name="connsiteX1" fmla="*/ 388390 w 382363"/>
              <a:gd name="connsiteY1" fmla="*/ 1428675 h 1526010"/>
              <a:gd name="connsiteX2" fmla="*/ 354583 w 382363"/>
              <a:gd name="connsiteY2" fmla="*/ 1437575 h 1526010"/>
              <a:gd name="connsiteX3" fmla="*/ 427971 w 382363"/>
              <a:gd name="connsiteY3" fmla="*/ 1562687 h 1526010"/>
              <a:gd name="connsiteX4" fmla="*/ 428847 w 382363"/>
              <a:gd name="connsiteY4" fmla="*/ 1417834 h 1526010"/>
              <a:gd name="connsiteX5" fmla="*/ 394872 w 382363"/>
              <a:gd name="connsiteY5" fmla="*/ 1426908 h 1526010"/>
              <a:gd name="connsiteX6" fmla="*/ 13578 w 382363"/>
              <a:gd name="connsiteY6" fmla="*/ 6557 h 152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2363" h="1526010">
                <a:moveTo>
                  <a:pt x="6568" y="6553"/>
                </a:moveTo>
                <a:lnTo>
                  <a:pt x="388390" y="1428675"/>
                </a:lnTo>
                <a:lnTo>
                  <a:pt x="354583" y="1437575"/>
                </a:lnTo>
                <a:lnTo>
                  <a:pt x="427971" y="1562687"/>
                </a:lnTo>
                <a:lnTo>
                  <a:pt x="428847" y="1417834"/>
                </a:lnTo>
                <a:lnTo>
                  <a:pt x="394872" y="1426908"/>
                </a:lnTo>
                <a:lnTo>
                  <a:pt x="13578" y="6557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7B88C8A-A181-5CF0-76E5-BFC2C7F3C995}"/>
              </a:ext>
            </a:extLst>
          </p:cNvPr>
          <p:cNvSpPr/>
          <p:nvPr/>
        </p:nvSpPr>
        <p:spPr>
          <a:xfrm>
            <a:off x="1347971" y="4516316"/>
            <a:ext cx="546234" cy="2125515"/>
          </a:xfrm>
          <a:custGeom>
            <a:avLst/>
            <a:gdLst>
              <a:gd name="connsiteX0" fmla="*/ 577895 w 546233"/>
              <a:gd name="connsiteY0" fmla="*/ 6573 h 2125515"/>
              <a:gd name="connsiteX1" fmla="*/ 40542 w 546233"/>
              <a:gd name="connsiteY1" fmla="*/ 2007636 h 2125515"/>
              <a:gd name="connsiteX2" fmla="*/ 6568 w 546233"/>
              <a:gd name="connsiteY2" fmla="*/ 1998563 h 2125515"/>
              <a:gd name="connsiteX3" fmla="*/ 6917 w 546233"/>
              <a:gd name="connsiteY3" fmla="*/ 2143416 h 2125515"/>
              <a:gd name="connsiteX4" fmla="*/ 79779 w 546233"/>
              <a:gd name="connsiteY4" fmla="*/ 2018096 h 2125515"/>
              <a:gd name="connsiteX5" fmla="*/ 45992 w 546233"/>
              <a:gd name="connsiteY5" fmla="*/ 2009023 h 2125515"/>
              <a:gd name="connsiteX6" fmla="*/ 583674 w 546233"/>
              <a:gd name="connsiteY6" fmla="*/ 6553 h 212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3" h="2125515">
                <a:moveTo>
                  <a:pt x="577895" y="6573"/>
                </a:moveTo>
                <a:lnTo>
                  <a:pt x="40542" y="2007636"/>
                </a:lnTo>
                <a:lnTo>
                  <a:pt x="6568" y="1998563"/>
                </a:lnTo>
                <a:lnTo>
                  <a:pt x="6917" y="2143416"/>
                </a:lnTo>
                <a:lnTo>
                  <a:pt x="79779" y="2018096"/>
                </a:lnTo>
                <a:lnTo>
                  <a:pt x="45992" y="2009023"/>
                </a:lnTo>
                <a:lnTo>
                  <a:pt x="583674" y="6553"/>
                </a:lnTo>
                <a:close/>
              </a:path>
            </a:pathLst>
          </a:custGeom>
          <a:solidFill>
            <a:srgbClr val="FF0000"/>
          </a:solidFill>
          <a:ln w="1527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9CAE5ADC-2914-1BCC-0DF3-6BD39F3648BB}"/>
              </a:ext>
            </a:extLst>
          </p:cNvPr>
          <p:cNvSpPr/>
          <p:nvPr/>
        </p:nvSpPr>
        <p:spPr>
          <a:xfrm>
            <a:off x="1585465" y="3604508"/>
            <a:ext cx="273117" cy="872006"/>
          </a:xfrm>
          <a:custGeom>
            <a:avLst/>
            <a:gdLst>
              <a:gd name="connsiteX0" fmla="*/ 6568 w 273116"/>
              <a:gd name="connsiteY0" fmla="*/ 6553 h 872006"/>
              <a:gd name="connsiteX1" fmla="*/ 216199 w 273116"/>
              <a:gd name="connsiteY1" fmla="*/ 787695 h 872006"/>
              <a:gd name="connsiteX2" fmla="*/ 182407 w 273116"/>
              <a:gd name="connsiteY2" fmla="*/ 796769 h 872006"/>
              <a:gd name="connsiteX3" fmla="*/ 268748 w 273116"/>
              <a:gd name="connsiteY3" fmla="*/ 918391 h 872006"/>
              <a:gd name="connsiteX4" fmla="*/ 282597 w 273116"/>
              <a:gd name="connsiteY4" fmla="*/ 769840 h 872006"/>
              <a:gd name="connsiteX5" fmla="*/ 248785 w 273116"/>
              <a:gd name="connsiteY5" fmla="*/ 778946 h 872006"/>
              <a:gd name="connsiteX6" fmla="*/ 41419 w 273116"/>
              <a:gd name="connsiteY6" fmla="*/ 6553 h 87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116" h="872006">
                <a:moveTo>
                  <a:pt x="6568" y="6553"/>
                </a:moveTo>
                <a:lnTo>
                  <a:pt x="216199" y="787695"/>
                </a:lnTo>
                <a:lnTo>
                  <a:pt x="182407" y="796769"/>
                </a:lnTo>
                <a:lnTo>
                  <a:pt x="268748" y="918391"/>
                </a:lnTo>
                <a:lnTo>
                  <a:pt x="282597" y="769840"/>
                </a:lnTo>
                <a:lnTo>
                  <a:pt x="248785" y="778946"/>
                </a:lnTo>
                <a:lnTo>
                  <a:pt x="41419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487043E-F550-BBD0-3908-7D7C8872461E}"/>
              </a:ext>
            </a:extLst>
          </p:cNvPr>
          <p:cNvSpPr/>
          <p:nvPr/>
        </p:nvSpPr>
        <p:spPr>
          <a:xfrm>
            <a:off x="957436" y="3604508"/>
            <a:ext cx="54623" cy="3052022"/>
          </a:xfrm>
          <a:custGeom>
            <a:avLst/>
            <a:gdLst>
              <a:gd name="connsiteX0" fmla="*/ 41602 w 54623"/>
              <a:gd name="connsiteY0" fmla="*/ 6553 h 3052021"/>
              <a:gd name="connsiteX1" fmla="*/ 41602 w 54623"/>
              <a:gd name="connsiteY1" fmla="*/ 2915433 h 3052021"/>
              <a:gd name="connsiteX2" fmla="*/ 6568 w 54623"/>
              <a:gd name="connsiteY2" fmla="*/ 2915433 h 3052021"/>
              <a:gd name="connsiteX3" fmla="*/ 41602 w 54623"/>
              <a:gd name="connsiteY3" fmla="*/ 3055234 h 3052021"/>
              <a:gd name="connsiteX4" fmla="*/ 76636 w 54623"/>
              <a:gd name="connsiteY4" fmla="*/ 2915433 h 3052021"/>
              <a:gd name="connsiteX5" fmla="*/ 41602 w 54623"/>
              <a:gd name="connsiteY5" fmla="*/ 2915433 h 30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3" h="3052021">
                <a:moveTo>
                  <a:pt x="41602" y="6553"/>
                </a:moveTo>
                <a:lnTo>
                  <a:pt x="41602" y="2915433"/>
                </a:lnTo>
                <a:lnTo>
                  <a:pt x="6568" y="2915433"/>
                </a:lnTo>
                <a:lnTo>
                  <a:pt x="41602" y="3055234"/>
                </a:lnTo>
                <a:lnTo>
                  <a:pt x="76636" y="2915433"/>
                </a:lnTo>
                <a:lnTo>
                  <a:pt x="41602" y="291543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6ED4BDF-B30C-63F3-5E1E-41DA7D57AB87}"/>
              </a:ext>
            </a:extLst>
          </p:cNvPr>
          <p:cNvSpPr/>
          <p:nvPr/>
        </p:nvSpPr>
        <p:spPr>
          <a:xfrm>
            <a:off x="3494478" y="3873287"/>
            <a:ext cx="710104" cy="2779520"/>
          </a:xfrm>
          <a:custGeom>
            <a:avLst/>
            <a:gdLst>
              <a:gd name="connsiteX0" fmla="*/ 753021 w 710103"/>
              <a:gd name="connsiteY0" fmla="*/ 6540 h 2779519"/>
              <a:gd name="connsiteX1" fmla="*/ 42836 w 710103"/>
              <a:gd name="connsiteY1" fmla="*/ 2651395 h 2779519"/>
              <a:gd name="connsiteX2" fmla="*/ 9007 w 710103"/>
              <a:gd name="connsiteY2" fmla="*/ 2642290 h 2779519"/>
              <a:gd name="connsiteX3" fmla="*/ 6555 w 710103"/>
              <a:gd name="connsiteY3" fmla="*/ 2786467 h 2779519"/>
              <a:gd name="connsiteX4" fmla="*/ 76613 w 710103"/>
              <a:gd name="connsiteY4" fmla="*/ 2660469 h 2779519"/>
              <a:gd name="connsiteX5" fmla="*/ 42837 w 710103"/>
              <a:gd name="connsiteY5" fmla="*/ 2651405 h 277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103" h="2779519">
                <a:moveTo>
                  <a:pt x="753021" y="6540"/>
                </a:moveTo>
                <a:lnTo>
                  <a:pt x="42836" y="2651395"/>
                </a:lnTo>
                <a:lnTo>
                  <a:pt x="9007" y="2642290"/>
                </a:lnTo>
                <a:lnTo>
                  <a:pt x="6555" y="2786467"/>
                </a:lnTo>
                <a:lnTo>
                  <a:pt x="76613" y="2660469"/>
                </a:lnTo>
                <a:lnTo>
                  <a:pt x="42837" y="2651405"/>
                </a:lnTo>
                <a:close/>
              </a:path>
            </a:pathLst>
          </a:custGeom>
          <a:solidFill>
            <a:srgbClr val="66FFFF"/>
          </a:solidFill>
          <a:ln w="1524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3AE9240-029F-23C3-4325-2B68A944E4F0}"/>
              </a:ext>
            </a:extLst>
          </p:cNvPr>
          <p:cNvSpPr/>
          <p:nvPr/>
        </p:nvSpPr>
        <p:spPr>
          <a:xfrm>
            <a:off x="3786015" y="3873271"/>
            <a:ext cx="327740" cy="1253509"/>
          </a:xfrm>
          <a:custGeom>
            <a:avLst/>
            <a:gdLst>
              <a:gd name="connsiteX0" fmla="*/ 349497 w 327740"/>
              <a:gd name="connsiteY0" fmla="*/ 6556 h 1253508"/>
              <a:gd name="connsiteX1" fmla="*/ 40344 w 327740"/>
              <a:gd name="connsiteY1" fmla="*/ 1157983 h 1253508"/>
              <a:gd name="connsiteX2" fmla="*/ 6568 w 327740"/>
              <a:gd name="connsiteY2" fmla="*/ 1148909 h 1253508"/>
              <a:gd name="connsiteX3" fmla="*/ 7966 w 327740"/>
              <a:gd name="connsiteY3" fmla="*/ 1293919 h 1253508"/>
              <a:gd name="connsiteX4" fmla="*/ 81836 w 327740"/>
              <a:gd name="connsiteY4" fmla="*/ 1168963 h 1253508"/>
              <a:gd name="connsiteX5" fmla="*/ 48059 w 327740"/>
              <a:gd name="connsiteY5" fmla="*/ 1160063 h 1253508"/>
              <a:gd name="connsiteX6" fmla="*/ 357736 w 327740"/>
              <a:gd name="connsiteY6" fmla="*/ 6553 h 12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1253508">
                <a:moveTo>
                  <a:pt x="349497" y="6556"/>
                </a:moveTo>
                <a:lnTo>
                  <a:pt x="40344" y="1157983"/>
                </a:lnTo>
                <a:lnTo>
                  <a:pt x="6568" y="1148909"/>
                </a:lnTo>
                <a:lnTo>
                  <a:pt x="7966" y="1293919"/>
                </a:lnTo>
                <a:lnTo>
                  <a:pt x="81836" y="1168963"/>
                </a:lnTo>
                <a:lnTo>
                  <a:pt x="48059" y="1160063"/>
                </a:lnTo>
                <a:lnTo>
                  <a:pt x="357736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1FB73CE3-08D0-3550-D389-1F00168FD5BC}"/>
              </a:ext>
            </a:extLst>
          </p:cNvPr>
          <p:cNvSpPr/>
          <p:nvPr/>
        </p:nvSpPr>
        <p:spPr>
          <a:xfrm>
            <a:off x="3244489" y="3873271"/>
            <a:ext cx="327740" cy="654005"/>
          </a:xfrm>
          <a:custGeom>
            <a:avLst/>
            <a:gdLst>
              <a:gd name="connsiteX0" fmla="*/ 170698 w 327740"/>
              <a:gd name="connsiteY0" fmla="*/ 6556 h 654004"/>
              <a:gd name="connsiteX1" fmla="*/ 40396 w 327740"/>
              <a:gd name="connsiteY1" fmla="*/ 492005 h 654004"/>
              <a:gd name="connsiteX2" fmla="*/ 6568 w 327740"/>
              <a:gd name="connsiteY2" fmla="*/ 482931 h 654004"/>
              <a:gd name="connsiteX3" fmla="*/ 88893 w 327740"/>
              <a:gd name="connsiteY3" fmla="*/ 649609 h 654004"/>
              <a:gd name="connsiteX4" fmla="*/ 243574 w 327740"/>
              <a:gd name="connsiteY4" fmla="*/ 546165 h 654004"/>
              <a:gd name="connsiteX5" fmla="*/ 209747 w 327740"/>
              <a:gd name="connsiteY5" fmla="*/ 537265 h 654004"/>
              <a:gd name="connsiteX6" fmla="*/ 352159 w 327740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654004">
                <a:moveTo>
                  <a:pt x="170698" y="6556"/>
                </a:moveTo>
                <a:lnTo>
                  <a:pt x="40396" y="492005"/>
                </a:lnTo>
                <a:lnTo>
                  <a:pt x="6568" y="482931"/>
                </a:lnTo>
                <a:lnTo>
                  <a:pt x="88893" y="649609"/>
                </a:lnTo>
                <a:lnTo>
                  <a:pt x="243574" y="546165"/>
                </a:lnTo>
                <a:lnTo>
                  <a:pt x="209747" y="537265"/>
                </a:lnTo>
                <a:lnTo>
                  <a:pt x="352159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5B65A64F-5346-8E18-D491-D86F9B101C81}"/>
              </a:ext>
            </a:extLst>
          </p:cNvPr>
          <p:cNvSpPr/>
          <p:nvPr/>
        </p:nvSpPr>
        <p:spPr>
          <a:xfrm>
            <a:off x="3655034" y="4143764"/>
            <a:ext cx="273117" cy="381503"/>
          </a:xfrm>
          <a:custGeom>
            <a:avLst/>
            <a:gdLst>
              <a:gd name="connsiteX0" fmla="*/ 55274 w 273116"/>
              <a:gd name="connsiteY0" fmla="*/ 379125 h 381502"/>
              <a:gd name="connsiteX1" fmla="*/ 264195 w 273116"/>
              <a:gd name="connsiteY1" fmla="*/ 290213 h 381502"/>
              <a:gd name="connsiteX2" fmla="*/ 230419 w 273116"/>
              <a:gd name="connsiteY2" fmla="*/ 281257 h 381502"/>
              <a:gd name="connsiteX3" fmla="*/ 304131 w 273116"/>
              <a:gd name="connsiteY3" fmla="*/ 6553 h 381502"/>
              <a:gd name="connsiteX4" fmla="*/ 6568 w 273116"/>
              <a:gd name="connsiteY4" fmla="*/ 6553 h 38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381502">
                <a:moveTo>
                  <a:pt x="55274" y="379125"/>
                </a:moveTo>
                <a:lnTo>
                  <a:pt x="264195" y="290213"/>
                </a:lnTo>
                <a:lnTo>
                  <a:pt x="230419" y="281257"/>
                </a:lnTo>
                <a:lnTo>
                  <a:pt x="304131" y="6553"/>
                </a:lnTo>
                <a:lnTo>
                  <a:pt x="6568" y="6553"/>
                </a:lnTo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8175BC6-A35B-A357-50BA-7B220617588B}"/>
              </a:ext>
            </a:extLst>
          </p:cNvPr>
          <p:cNvSpPr/>
          <p:nvPr/>
        </p:nvSpPr>
        <p:spPr>
          <a:xfrm>
            <a:off x="3570089" y="4146395"/>
            <a:ext cx="327740" cy="327002"/>
          </a:xfrm>
          <a:custGeom>
            <a:avLst/>
            <a:gdLst>
              <a:gd name="connsiteX0" fmla="*/ 91514 w 327740"/>
              <a:gd name="connsiteY0" fmla="*/ 3918 h 327002"/>
              <a:gd name="connsiteX1" fmla="*/ 37743 w 327740"/>
              <a:gd name="connsiteY1" fmla="*/ 204347 h 327002"/>
              <a:gd name="connsiteX2" fmla="*/ 3915 w 327740"/>
              <a:gd name="connsiteY2" fmla="*/ 195274 h 327002"/>
              <a:gd name="connsiteX3" fmla="*/ 140220 w 327740"/>
              <a:gd name="connsiteY3" fmla="*/ 376483 h 327002"/>
              <a:gd name="connsiteX4" fmla="*/ 285557 w 327740"/>
              <a:gd name="connsiteY4" fmla="*/ 314604 h 327002"/>
              <a:gd name="connsiteX5" fmla="*/ 368979 w 327740"/>
              <a:gd name="connsiteY5" fmla="*/ 3906 h 327002"/>
              <a:gd name="connsiteX6" fmla="*/ 91514 w 327740"/>
              <a:gd name="connsiteY6" fmla="*/ 3906 h 32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327002">
                <a:moveTo>
                  <a:pt x="91514" y="3918"/>
                </a:moveTo>
                <a:lnTo>
                  <a:pt x="37743" y="204347"/>
                </a:lnTo>
                <a:lnTo>
                  <a:pt x="3915" y="195274"/>
                </a:lnTo>
                <a:lnTo>
                  <a:pt x="140220" y="376483"/>
                </a:lnTo>
                <a:lnTo>
                  <a:pt x="285557" y="314604"/>
                </a:lnTo>
                <a:lnTo>
                  <a:pt x="368979" y="3906"/>
                </a:lnTo>
                <a:lnTo>
                  <a:pt x="91514" y="3906"/>
                </a:lnTo>
              </a:path>
            </a:pathLst>
          </a:custGeom>
          <a:solidFill>
            <a:srgbClr val="66FFFF"/>
          </a:solidFill>
          <a:ln w="910" cap="flat">
            <a:solidFill>
              <a:srgbClr val="66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93612AE0-78A3-3134-85C4-C051AFB0632C}"/>
              </a:ext>
            </a:extLst>
          </p:cNvPr>
          <p:cNvSpPr/>
          <p:nvPr/>
        </p:nvSpPr>
        <p:spPr>
          <a:xfrm>
            <a:off x="704478" y="6647438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2851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66AAA305-0B7C-F0DE-695E-80DF761CE69A}"/>
              </a:ext>
            </a:extLst>
          </p:cNvPr>
          <p:cNvSpPr/>
          <p:nvPr/>
        </p:nvSpPr>
        <p:spPr>
          <a:xfrm>
            <a:off x="707202" y="3599288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2851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1267963D-76AB-FB4D-74B9-9BC38831838D}"/>
              </a:ext>
            </a:extLst>
          </p:cNvPr>
          <p:cNvSpPr/>
          <p:nvPr/>
        </p:nvSpPr>
        <p:spPr>
          <a:xfrm>
            <a:off x="707424" y="6653309"/>
            <a:ext cx="2840415" cy="54500"/>
          </a:xfrm>
          <a:custGeom>
            <a:avLst/>
            <a:gdLst>
              <a:gd name="connsiteX0" fmla="*/ 6355 w 2840415"/>
              <a:gd name="connsiteY0" fmla="*/ 6341 h 0"/>
              <a:gd name="connsiteX1" fmla="*/ 2869013 w 2840415"/>
              <a:gd name="connsiteY1" fmla="*/ 634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0415">
                <a:moveTo>
                  <a:pt x="6355" y="6341"/>
                </a:moveTo>
                <a:lnTo>
                  <a:pt x="2869013" y="6341"/>
                </a:lnTo>
              </a:path>
            </a:pathLst>
          </a:custGeom>
          <a:noFill/>
          <a:ln w="1478" cap="rnd">
            <a:solidFill>
              <a:schemeClr val="tx1"/>
            </a:solidFill>
            <a:custDash>
              <a:ds d="11635" sp="4653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50F3C211-21AA-D95E-C346-C6ECF96A9C33}"/>
              </a:ext>
            </a:extLst>
          </p:cNvPr>
          <p:cNvSpPr/>
          <p:nvPr/>
        </p:nvSpPr>
        <p:spPr>
          <a:xfrm>
            <a:off x="4242859" y="3427370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FF7C8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2BD0E3B1-8E25-A116-EE4D-95000D057995}"/>
              </a:ext>
            </a:extLst>
          </p:cNvPr>
          <p:cNvSpPr/>
          <p:nvPr/>
        </p:nvSpPr>
        <p:spPr>
          <a:xfrm>
            <a:off x="3183410" y="3427711"/>
            <a:ext cx="1420208" cy="54500"/>
          </a:xfrm>
          <a:custGeom>
            <a:avLst/>
            <a:gdLst>
              <a:gd name="connsiteX0" fmla="*/ 11867 w 1420207"/>
              <a:gd name="connsiteY0" fmla="*/ 11840 h 0"/>
              <a:gd name="connsiteX1" fmla="*/ 1426085 w 1420207"/>
              <a:gd name="connsiteY1" fmla="*/ 1184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0207">
                <a:moveTo>
                  <a:pt x="11867" y="11840"/>
                </a:moveTo>
                <a:lnTo>
                  <a:pt x="1426085" y="11840"/>
                </a:lnTo>
              </a:path>
            </a:pathLst>
          </a:custGeom>
          <a:noFill/>
          <a:ln w="2759" cap="rnd">
            <a:solidFill>
              <a:srgbClr val="FF7C80"/>
            </a:solidFill>
            <a:custDash>
              <a:ds d="21725" sp="8689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E046F8BD-89AC-2C92-D994-DAC838BFD2D3}"/>
              </a:ext>
            </a:extLst>
          </p:cNvPr>
          <p:cNvSpPr/>
          <p:nvPr/>
        </p:nvSpPr>
        <p:spPr>
          <a:xfrm>
            <a:off x="707218" y="3491843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0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0" y="12235"/>
                </a:lnTo>
              </a:path>
            </a:pathLst>
          </a:custGeom>
          <a:noFill/>
          <a:ln w="2851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C09ADF11-C28E-9516-A417-455A23DFC026}"/>
              </a:ext>
            </a:extLst>
          </p:cNvPr>
          <p:cNvSpPr/>
          <p:nvPr/>
        </p:nvSpPr>
        <p:spPr>
          <a:xfrm>
            <a:off x="3309797" y="3378587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904F4B9-1561-BE36-4F67-7B51A9578FD8}"/>
              </a:ext>
            </a:extLst>
          </p:cNvPr>
          <p:cNvSpPr/>
          <p:nvPr/>
        </p:nvSpPr>
        <p:spPr>
          <a:xfrm>
            <a:off x="2883584" y="4350071"/>
            <a:ext cx="218493" cy="163501"/>
          </a:xfrm>
          <a:custGeom>
            <a:avLst/>
            <a:gdLst>
              <a:gd name="connsiteX0" fmla="*/ 6145 w 218493"/>
              <a:gd name="connsiteY0" fmla="*/ 6131 h 163501"/>
              <a:gd name="connsiteX1" fmla="*/ 243152 w 218493"/>
              <a:gd name="connsiteY1" fmla="*/ 69365 h 163501"/>
              <a:gd name="connsiteX2" fmla="*/ 88471 w 218493"/>
              <a:gd name="connsiteY2" fmla="*/ 172809 h 16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493" h="163501">
                <a:moveTo>
                  <a:pt x="6145" y="6131"/>
                </a:moveTo>
                <a:lnTo>
                  <a:pt x="243152" y="69365"/>
                </a:lnTo>
                <a:lnTo>
                  <a:pt x="88471" y="172809"/>
                </a:lnTo>
                <a:close/>
              </a:path>
            </a:pathLst>
          </a:custGeom>
          <a:solidFill>
            <a:srgbClr val="FF7C80"/>
          </a:solidFill>
          <a:ln w="1429" cap="flat">
            <a:solidFill>
              <a:srgbClr val="FF7C8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C357A9F3-9267-EDC4-E3CF-C9E3E8264B6C}"/>
              </a:ext>
            </a:extLst>
          </p:cNvPr>
          <p:cNvSpPr/>
          <p:nvPr/>
        </p:nvSpPr>
        <p:spPr>
          <a:xfrm>
            <a:off x="2937408" y="3441541"/>
            <a:ext cx="382364" cy="926507"/>
          </a:xfrm>
          <a:custGeom>
            <a:avLst/>
            <a:gdLst>
              <a:gd name="connsiteX0" fmla="*/ 136742 w 382363"/>
              <a:gd name="connsiteY0" fmla="*/ 959101 h 926506"/>
              <a:gd name="connsiteX1" fmla="*/ 389452 w 382363"/>
              <a:gd name="connsiteY1" fmla="*/ 6131 h 926506"/>
              <a:gd name="connsiteX2" fmla="*/ 256011 w 382363"/>
              <a:gd name="connsiteY2" fmla="*/ 6131 h 926506"/>
              <a:gd name="connsiteX3" fmla="*/ 6145 w 382363"/>
              <a:gd name="connsiteY3" fmla="*/ 924644 h 92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363" h="926506">
                <a:moveTo>
                  <a:pt x="136742" y="959101"/>
                </a:moveTo>
                <a:lnTo>
                  <a:pt x="389452" y="6131"/>
                </a:lnTo>
                <a:lnTo>
                  <a:pt x="256011" y="6131"/>
                </a:lnTo>
                <a:lnTo>
                  <a:pt x="6145" y="924644"/>
                </a:lnTo>
                <a:close/>
              </a:path>
            </a:pathLst>
          </a:custGeom>
          <a:solidFill>
            <a:srgbClr val="FF7C80"/>
          </a:solidFill>
          <a:ln w="1429" cap="flat">
            <a:solidFill>
              <a:srgbClr val="FF7C8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A09F0F-2ECA-0E01-286E-02B6C18DF98A}"/>
              </a:ext>
            </a:extLst>
          </p:cNvPr>
          <p:cNvSpPr txBox="1"/>
          <p:nvPr/>
        </p:nvSpPr>
        <p:spPr>
          <a:xfrm>
            <a:off x="2196702" y="422626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1223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A40C901-5E71-895E-82F4-EEC6F692233F}"/>
              </a:ext>
            </a:extLst>
          </p:cNvPr>
          <p:cNvSpPr txBox="1"/>
          <p:nvPr/>
        </p:nvSpPr>
        <p:spPr>
          <a:xfrm>
            <a:off x="2196702" y="486061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854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F4D7B5C-9DB9-1311-4523-D9D4437DA2AF}"/>
              </a:ext>
            </a:extLst>
          </p:cNvPr>
          <p:cNvSpPr txBox="1"/>
          <p:nvPr/>
        </p:nvSpPr>
        <p:spPr>
          <a:xfrm>
            <a:off x="946311" y="357178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1745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9C433F7-E3DC-7805-1CCB-B70B28C57820}"/>
              </a:ext>
            </a:extLst>
          </p:cNvPr>
          <p:cNvSpPr txBox="1"/>
          <p:nvPr/>
        </p:nvSpPr>
        <p:spPr>
          <a:xfrm>
            <a:off x="946311" y="3199941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1806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261E8A7-E3B5-5819-A15C-CFAAC3054E1C}"/>
              </a:ext>
            </a:extLst>
          </p:cNvPr>
          <p:cNvSpPr txBox="1"/>
          <p:nvPr/>
        </p:nvSpPr>
        <p:spPr>
          <a:xfrm>
            <a:off x="686477" y="6372635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0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35A72AD-A022-D691-AEA3-F10F7FC3968C}"/>
              </a:ext>
            </a:extLst>
          </p:cNvPr>
          <p:cNvSpPr txBox="1"/>
          <p:nvPr/>
        </p:nvSpPr>
        <p:spPr>
          <a:xfrm>
            <a:off x="4719971" y="3850508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1436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81E265B-9F6D-9C7D-35CE-812AD8B3BD55}"/>
              </a:ext>
            </a:extLst>
          </p:cNvPr>
          <p:cNvSpPr txBox="1"/>
          <p:nvPr/>
        </p:nvSpPr>
        <p:spPr>
          <a:xfrm>
            <a:off x="4719971" y="357567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1591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D352FC1-4DBD-3870-DBA6-68A29E2C59C7}"/>
              </a:ext>
            </a:extLst>
          </p:cNvPr>
          <p:cNvSpPr txBox="1"/>
          <p:nvPr/>
        </p:nvSpPr>
        <p:spPr>
          <a:xfrm>
            <a:off x="4730005" y="313407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1843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238D3011-FC1A-138D-5FC9-038DF9B98F8F}"/>
                  </a:ext>
                </a:extLst>
              </p:cNvPr>
              <p:cNvSpPr/>
              <p:nvPr/>
            </p:nvSpPr>
            <p:spPr>
              <a:xfrm>
                <a:off x="558103" y="359282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238D3011-FC1A-138D-5FC9-038DF9B98F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03" y="3592820"/>
                <a:ext cx="304142" cy="400110"/>
              </a:xfrm>
              <a:prstGeom prst="rect">
                <a:avLst/>
              </a:prstGeom>
              <a:blipFill>
                <a:blip r:embed="rId8"/>
                <a:stretch>
                  <a:fillRect r="-40816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8DC539AE-0D35-9983-5FC3-68942183ECA8}"/>
                  </a:ext>
                </a:extLst>
              </p:cNvPr>
              <p:cNvSpPr/>
              <p:nvPr/>
            </p:nvSpPr>
            <p:spPr>
              <a:xfrm>
                <a:off x="558103" y="3113146"/>
                <a:ext cx="304142" cy="40677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8DC539AE-0D35-9983-5FC3-68942183EC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03" y="3113146"/>
                <a:ext cx="304142" cy="406778"/>
              </a:xfrm>
              <a:prstGeom prst="rect">
                <a:avLst/>
              </a:prstGeom>
              <a:blipFill>
                <a:blip r:embed="rId9"/>
                <a:stretch>
                  <a:fillRect r="-3265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BF5DD23-1D9B-620D-F600-5295778E80F0}"/>
                  </a:ext>
                </a:extLst>
              </p:cNvPr>
              <p:cNvSpPr/>
              <p:nvPr/>
            </p:nvSpPr>
            <p:spPr>
              <a:xfrm>
                <a:off x="558103" y="6281791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BF5DD23-1D9B-620D-F600-5295778E80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03" y="6281791"/>
                <a:ext cx="304142" cy="400110"/>
              </a:xfrm>
              <a:prstGeom prst="rect">
                <a:avLst/>
              </a:prstGeom>
              <a:blipFill>
                <a:blip r:embed="rId10"/>
                <a:stretch>
                  <a:fillRect r="-40816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C49EE0B7-BF8D-D137-01CE-82C44FEA941C}"/>
                  </a:ext>
                </a:extLst>
              </p:cNvPr>
              <p:cNvSpPr/>
              <p:nvPr/>
            </p:nvSpPr>
            <p:spPr>
              <a:xfrm>
                <a:off x="1836849" y="4133827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C49EE0B7-BF8D-D137-01CE-82C44FEA94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849" y="4133827"/>
                <a:ext cx="304142" cy="400110"/>
              </a:xfrm>
              <a:prstGeom prst="rect">
                <a:avLst/>
              </a:prstGeom>
              <a:blipFill>
                <a:blip r:embed="rId12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909DC8B-2932-8B63-4C89-12BE966C1FA3}"/>
                  </a:ext>
                </a:extLst>
              </p:cNvPr>
              <p:cNvSpPr/>
              <p:nvPr/>
            </p:nvSpPr>
            <p:spPr>
              <a:xfrm>
                <a:off x="3926111" y="3501459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909DC8B-2932-8B63-4C89-12BE966C1F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111" y="3501459"/>
                <a:ext cx="304142" cy="400110"/>
              </a:xfrm>
              <a:prstGeom prst="rect">
                <a:avLst/>
              </a:prstGeom>
              <a:blipFill>
                <a:blip r:embed="rId13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1FF912AA-48DB-E018-4EBC-DE6A9CD17F44}"/>
                  </a:ext>
                </a:extLst>
              </p:cNvPr>
              <p:cNvSpPr/>
              <p:nvPr/>
            </p:nvSpPr>
            <p:spPr>
              <a:xfrm>
                <a:off x="3926111" y="305574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1FF912AA-48DB-E018-4EBC-DE6A9CD17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111" y="3055740"/>
                <a:ext cx="304142" cy="400110"/>
              </a:xfrm>
              <a:prstGeom prst="rect">
                <a:avLst/>
              </a:prstGeom>
              <a:blipFill>
                <a:blip r:embed="rId14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93" name="Rectangle 103">
            <a:extLst>
              <a:ext uri="{FF2B5EF4-FFF2-40B4-BE49-F238E27FC236}">
                <a16:creationId xmlns:a16="http://schemas.microsoft.com/office/drawing/2014/main" id="{1180B921-4745-CD5B-DBDE-ECD2C49A5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361" y="3523327"/>
            <a:ext cx="752947" cy="369332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  <a:endParaRPr lang="en-GB" sz="16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Arrow: Down 210">
            <a:extLst>
              <a:ext uri="{FF2B5EF4-FFF2-40B4-BE49-F238E27FC236}">
                <a16:creationId xmlns:a16="http://schemas.microsoft.com/office/drawing/2014/main" id="{40DEF301-2C4D-FD46-1322-351A63E59398}"/>
              </a:ext>
            </a:extLst>
          </p:cNvPr>
          <p:cNvSpPr/>
          <p:nvPr/>
        </p:nvSpPr>
        <p:spPr>
          <a:xfrm>
            <a:off x="4424944" y="3444783"/>
            <a:ext cx="396489" cy="423829"/>
          </a:xfrm>
          <a:prstGeom prst="downArrow">
            <a:avLst>
              <a:gd name="adj1" fmla="val 76426"/>
              <a:gd name="adj2" fmla="val 51980"/>
            </a:avLst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14" name="Rectangle 103">
            <a:extLst>
              <a:ext uri="{FF2B5EF4-FFF2-40B4-BE49-F238E27FC236}">
                <a16:creationId xmlns:a16="http://schemas.microsoft.com/office/drawing/2014/main" id="{076CF1A6-7B06-AFC1-980D-1D349C387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337" y="3481870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CF915A5-5C42-B734-1A6E-1F70F89E6FAC}"/>
                  </a:ext>
                </a:extLst>
              </p:cNvPr>
              <p:cNvSpPr/>
              <p:nvPr/>
            </p:nvSpPr>
            <p:spPr>
              <a:xfrm>
                <a:off x="3926111" y="3794862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CF915A5-5C42-B734-1A6E-1F70F89E6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111" y="3794862"/>
                <a:ext cx="304142" cy="400110"/>
              </a:xfrm>
              <a:prstGeom prst="rect">
                <a:avLst/>
              </a:prstGeom>
              <a:blipFill>
                <a:blip r:embed="rId15"/>
                <a:stretch>
                  <a:fillRect r="-40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03DACE39-BC07-A0F3-7321-2AA17C2CCAB7}"/>
              </a:ext>
            </a:extLst>
          </p:cNvPr>
          <p:cNvSpPr/>
          <p:nvPr/>
        </p:nvSpPr>
        <p:spPr>
          <a:xfrm>
            <a:off x="10490991" y="3873202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F6CFA3E8-E4AE-F326-9FDD-53EADB471D0B}"/>
              </a:ext>
            </a:extLst>
          </p:cNvPr>
          <p:cNvSpPr/>
          <p:nvPr/>
        </p:nvSpPr>
        <p:spPr>
          <a:xfrm>
            <a:off x="10490991" y="3432926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FF7C8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4AF3C54-4ED7-9376-77A8-A59321EE72FC}"/>
              </a:ext>
            </a:extLst>
          </p:cNvPr>
          <p:cNvSpPr txBox="1"/>
          <p:nvPr/>
        </p:nvSpPr>
        <p:spPr>
          <a:xfrm>
            <a:off x="10968103" y="3139635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1843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1BD6F01B-008E-CAFA-A685-671CEBA8A688}"/>
                  </a:ext>
                </a:extLst>
              </p:cNvPr>
              <p:cNvSpPr/>
              <p:nvPr/>
            </p:nvSpPr>
            <p:spPr>
              <a:xfrm>
                <a:off x="10174243" y="3061296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1BD6F01B-008E-CAFA-A685-671CEBA8A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243" y="3061296"/>
                <a:ext cx="304142" cy="400110"/>
              </a:xfrm>
              <a:prstGeom prst="rect">
                <a:avLst/>
              </a:prstGeom>
              <a:blipFill>
                <a:blip r:embed="rId14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2" name="Arrow: Down 241">
            <a:extLst>
              <a:ext uri="{FF2B5EF4-FFF2-40B4-BE49-F238E27FC236}">
                <a16:creationId xmlns:a16="http://schemas.microsoft.com/office/drawing/2014/main" id="{2B1F1658-A6CD-D0C9-BC5C-6AFE52BEFD98}"/>
              </a:ext>
            </a:extLst>
          </p:cNvPr>
          <p:cNvSpPr/>
          <p:nvPr/>
        </p:nvSpPr>
        <p:spPr>
          <a:xfrm>
            <a:off x="10673076" y="3450339"/>
            <a:ext cx="396489" cy="423829"/>
          </a:xfrm>
          <a:prstGeom prst="downArrow">
            <a:avLst>
              <a:gd name="adj1" fmla="val 76426"/>
              <a:gd name="adj2" fmla="val 51980"/>
            </a:avLst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EA0631F6-7B2E-1F21-7EB2-FCD8E2A12D41}"/>
              </a:ext>
            </a:extLst>
          </p:cNvPr>
          <p:cNvSpPr/>
          <p:nvPr/>
        </p:nvSpPr>
        <p:spPr>
          <a:xfrm>
            <a:off x="9132620" y="4342748"/>
            <a:ext cx="218493" cy="163501"/>
          </a:xfrm>
          <a:custGeom>
            <a:avLst/>
            <a:gdLst>
              <a:gd name="connsiteX0" fmla="*/ 6145 w 218493"/>
              <a:gd name="connsiteY0" fmla="*/ 6131 h 163501"/>
              <a:gd name="connsiteX1" fmla="*/ 243152 w 218493"/>
              <a:gd name="connsiteY1" fmla="*/ 69365 h 163501"/>
              <a:gd name="connsiteX2" fmla="*/ 88471 w 218493"/>
              <a:gd name="connsiteY2" fmla="*/ 172809 h 16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493" h="163501">
                <a:moveTo>
                  <a:pt x="6145" y="6131"/>
                </a:moveTo>
                <a:lnTo>
                  <a:pt x="243152" y="69365"/>
                </a:lnTo>
                <a:lnTo>
                  <a:pt x="88471" y="172809"/>
                </a:lnTo>
                <a:close/>
              </a:path>
            </a:pathLst>
          </a:custGeom>
          <a:solidFill>
            <a:srgbClr val="FF7C80"/>
          </a:solidFill>
          <a:ln w="1429" cap="flat">
            <a:solidFill>
              <a:srgbClr val="FF7C8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1DB80A7A-0244-E312-95B1-FB907545A62E}"/>
              </a:ext>
            </a:extLst>
          </p:cNvPr>
          <p:cNvSpPr/>
          <p:nvPr/>
        </p:nvSpPr>
        <p:spPr>
          <a:xfrm>
            <a:off x="9186444" y="3434218"/>
            <a:ext cx="382364" cy="926507"/>
          </a:xfrm>
          <a:custGeom>
            <a:avLst/>
            <a:gdLst>
              <a:gd name="connsiteX0" fmla="*/ 136742 w 382363"/>
              <a:gd name="connsiteY0" fmla="*/ 959101 h 926506"/>
              <a:gd name="connsiteX1" fmla="*/ 389452 w 382363"/>
              <a:gd name="connsiteY1" fmla="*/ 6131 h 926506"/>
              <a:gd name="connsiteX2" fmla="*/ 256011 w 382363"/>
              <a:gd name="connsiteY2" fmla="*/ 6131 h 926506"/>
              <a:gd name="connsiteX3" fmla="*/ 6145 w 382363"/>
              <a:gd name="connsiteY3" fmla="*/ 924644 h 92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363" h="926506">
                <a:moveTo>
                  <a:pt x="136742" y="959101"/>
                </a:moveTo>
                <a:lnTo>
                  <a:pt x="389452" y="6131"/>
                </a:lnTo>
                <a:lnTo>
                  <a:pt x="256011" y="6131"/>
                </a:lnTo>
                <a:lnTo>
                  <a:pt x="6145" y="924644"/>
                </a:lnTo>
                <a:close/>
              </a:path>
            </a:pathLst>
          </a:custGeom>
          <a:solidFill>
            <a:srgbClr val="FF7C80"/>
          </a:solidFill>
          <a:ln w="1429" cap="flat">
            <a:solidFill>
              <a:srgbClr val="FF7C8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9E636BD7-4D25-BEC1-0AFB-1B1CB1130821}"/>
              </a:ext>
            </a:extLst>
          </p:cNvPr>
          <p:cNvSpPr/>
          <p:nvPr/>
        </p:nvSpPr>
        <p:spPr>
          <a:xfrm>
            <a:off x="217003" y="858323"/>
            <a:ext cx="24714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P. Singh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PRL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121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192501 (2018)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35F2D757-91E5-7068-8434-6F296F62370B}"/>
              </a:ext>
            </a:extLst>
          </p:cNvPr>
          <p:cNvSpPr/>
          <p:nvPr/>
        </p:nvSpPr>
        <p:spPr>
          <a:xfrm>
            <a:off x="223832" y="1486118"/>
            <a:ext cx="24714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/>
        </p:spPr>
        <p:txBody>
          <a:bodyPr wrap="square" lIns="91440" tIns="45720" rIns="91440" bIns="45720" anchor="t">
            <a:spAutoFit/>
          </a:bodyPr>
          <a:lstStyle/>
          <a:p>
            <a:r>
              <a:rPr lang="da-DK" sz="1600">
                <a:latin typeface="Arial" panose="020B0604020202020204" pitchFamily="34" charset="0"/>
                <a:cs typeface="Arial" panose="020B0604020202020204" pitchFamily="34" charset="0"/>
              </a:rPr>
              <a:t>V. Karayonchev </a:t>
            </a:r>
            <a:r>
              <a:rPr lang="da-DK" sz="1600" i="1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da-DK" sz="1600">
                <a:latin typeface="Arial" panose="020B0604020202020204" pitchFamily="34" charset="0"/>
                <a:cs typeface="Arial" panose="020B0604020202020204" pitchFamily="34" charset="0"/>
              </a:rPr>
              <a:t>, PRC </a:t>
            </a:r>
            <a:r>
              <a:rPr lang="da-DK" sz="1600" b="1"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r>
              <a:rPr lang="da-DK" sz="1600">
                <a:latin typeface="Arial" panose="020B0604020202020204" pitchFamily="34" charset="0"/>
                <a:cs typeface="Arial" panose="020B0604020202020204" pitchFamily="34" charset="0"/>
              </a:rPr>
              <a:t>, 064314 (2020)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F8EAE280-5E4D-5F82-7259-ACA39B2000EE}"/>
              </a:ext>
            </a:extLst>
          </p:cNvPr>
          <p:cNvSpPr/>
          <p:nvPr/>
        </p:nvSpPr>
        <p:spPr>
          <a:xfrm>
            <a:off x="223832" y="2113913"/>
            <a:ext cx="24714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G. Pasqualato </a:t>
            </a:r>
            <a:r>
              <a:rPr lang="it-IT" sz="1600" i="1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, EPJ A </a:t>
            </a:r>
            <a:r>
              <a:rPr lang="it-IT" sz="1600" b="1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, 276 (2023)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CD107BCD-123B-DCE3-0450-DC28DF83A14C}"/>
                  </a:ext>
                </a:extLst>
              </p:cNvPr>
              <p:cNvSpPr/>
              <p:nvPr/>
            </p:nvSpPr>
            <p:spPr>
              <a:xfrm>
                <a:off x="2734594" y="827174"/>
                <a:ext cx="3878049" cy="646331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690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𝟒𝟑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CD107BCD-123B-DCE3-0450-DC28DF83A1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594" y="827174"/>
                <a:ext cx="3878049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89544280-82F0-E06B-565A-E38FFE80B08E}"/>
                  </a:ext>
                </a:extLst>
              </p:cNvPr>
              <p:cNvSpPr/>
              <p:nvPr/>
            </p:nvSpPr>
            <p:spPr>
              <a:xfrm>
                <a:off x="2734509" y="1460190"/>
                <a:ext cx="4164986" cy="646331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𝟑𝟖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𝟐𝟔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/−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690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/−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89544280-82F0-E06B-565A-E38FFE80B0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509" y="1460190"/>
                <a:ext cx="4164986" cy="646331"/>
              </a:xfrm>
              <a:prstGeom prst="rect">
                <a:avLst/>
              </a:prstGeom>
              <a:blipFill>
                <a:blip r:embed="rId17"/>
                <a:stretch>
                  <a:fillRect b="-6604"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2CE3239F-3B14-6AD1-3216-D7088C5E1EAA}"/>
                  </a:ext>
                </a:extLst>
              </p:cNvPr>
              <p:cNvSpPr/>
              <p:nvPr/>
            </p:nvSpPr>
            <p:spPr>
              <a:xfrm>
                <a:off x="2754718" y="2075050"/>
                <a:ext cx="3365088" cy="646331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𝟓𝟒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690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2CE3239F-3B14-6AD1-3216-D7088C5E1E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718" y="2075050"/>
                <a:ext cx="3365088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25F8A762-1233-C68E-525D-8D8661379239}"/>
                  </a:ext>
                </a:extLst>
              </p:cNvPr>
              <p:cNvSpPr/>
              <p:nvPr/>
            </p:nvSpPr>
            <p:spPr>
              <a:xfrm>
                <a:off x="7988250" y="2058583"/>
                <a:ext cx="3186321" cy="646331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𝟓𝟐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690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25F8A762-1233-C68E-525D-8D86613792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8250" y="2058583"/>
                <a:ext cx="3186321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256" name="Rectangle 103">
            <a:extLst>
              <a:ext uri="{FF2B5EF4-FFF2-40B4-BE49-F238E27FC236}">
                <a16:creationId xmlns:a16="http://schemas.microsoft.com/office/drawing/2014/main" id="{FA55613E-CDB4-A019-C394-B519D77AE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2222" y="3455850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52.4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257" name="Rectangle 103">
            <a:extLst>
              <a:ext uri="{FF2B5EF4-FFF2-40B4-BE49-F238E27FC236}">
                <a16:creationId xmlns:a16="http://schemas.microsoft.com/office/drawing/2014/main" id="{AC4E2EF7-26C2-4001-CC00-AA48BCB8D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143" y="3559395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33.6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021BD9-4D6B-BEDA-AC2B-FA8DD5548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04E20E-1FCF-B16B-A025-20D18CBE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B4773-E097-5995-4231-1C596D920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215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6" grpId="0" animBg="1"/>
      <p:bldP spid="25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C49EE0B7-BF8D-D137-01CE-82C44FEA941C}"/>
                  </a:ext>
                </a:extLst>
              </p:cNvPr>
              <p:cNvSpPr/>
              <p:nvPr/>
            </p:nvSpPr>
            <p:spPr>
              <a:xfrm>
                <a:off x="1836849" y="4133827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C49EE0B7-BF8D-D137-01CE-82C44FEA94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849" y="4133827"/>
                <a:ext cx="304142" cy="400110"/>
              </a:xfrm>
              <a:prstGeom prst="rect">
                <a:avLst/>
              </a:prstGeom>
              <a:blipFill>
                <a:blip r:embed="rId12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TextBox 132">
            <a:extLst>
              <a:ext uri="{FF2B5EF4-FFF2-40B4-BE49-F238E27FC236}">
                <a16:creationId xmlns:a16="http://schemas.microsoft.com/office/drawing/2014/main" id="{BA40C901-5E71-895E-82F4-EEC6F692233F}"/>
              </a:ext>
            </a:extLst>
          </p:cNvPr>
          <p:cNvSpPr txBox="1"/>
          <p:nvPr/>
        </p:nvSpPr>
        <p:spPr>
          <a:xfrm>
            <a:off x="2196702" y="486061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854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A474B0A-5CC5-F6D9-076E-0F9ADB7581B5}"/>
              </a:ext>
            </a:extLst>
          </p:cNvPr>
          <p:cNvSpPr/>
          <p:nvPr/>
        </p:nvSpPr>
        <p:spPr>
          <a:xfrm>
            <a:off x="8117455" y="3876330"/>
            <a:ext cx="3373524" cy="45719"/>
          </a:xfrm>
          <a:custGeom>
            <a:avLst/>
            <a:gdLst>
              <a:gd name="connsiteX0" fmla="*/ 12249 w 3769012"/>
              <a:gd name="connsiteY0" fmla="*/ 12222 h 0"/>
              <a:gd name="connsiteX1" fmla="*/ 3772107 w 3769012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69012">
                <a:moveTo>
                  <a:pt x="12249" y="12222"/>
                </a:moveTo>
                <a:lnTo>
                  <a:pt x="3772107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702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061166D-53CC-5B32-57CD-AD43109030B6}"/>
              </a:ext>
            </a:extLst>
          </p:cNvPr>
          <p:cNvSpPr/>
          <p:nvPr/>
        </p:nvSpPr>
        <p:spPr>
          <a:xfrm>
            <a:off x="8158891" y="4520138"/>
            <a:ext cx="1983241" cy="45719"/>
          </a:xfrm>
          <a:custGeom>
            <a:avLst/>
            <a:gdLst>
              <a:gd name="connsiteX0" fmla="*/ 12249 w 4151376"/>
              <a:gd name="connsiteY0" fmla="*/ 12222 h 0"/>
              <a:gd name="connsiteX1" fmla="*/ 4191023 w 4151376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51376">
                <a:moveTo>
                  <a:pt x="12249" y="12222"/>
                </a:moveTo>
                <a:lnTo>
                  <a:pt x="4191023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44AA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C9ED382-BA95-8506-F7D0-C3231C32FE48}"/>
              </a:ext>
            </a:extLst>
          </p:cNvPr>
          <p:cNvSpPr/>
          <p:nvPr/>
        </p:nvSpPr>
        <p:spPr>
          <a:xfrm>
            <a:off x="7703843" y="5164542"/>
            <a:ext cx="2895039" cy="54500"/>
          </a:xfrm>
          <a:custGeom>
            <a:avLst/>
            <a:gdLst>
              <a:gd name="connsiteX0" fmla="*/ 12249 w 2895038"/>
              <a:gd name="connsiteY0" fmla="*/ 12222 h 0"/>
              <a:gd name="connsiteX1" fmla="*/ 2900565 w 2895038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95038">
                <a:moveTo>
                  <a:pt x="12249" y="12222"/>
                </a:moveTo>
                <a:lnTo>
                  <a:pt x="2900565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44AA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99615B-7EFE-23F2-AF0E-EC162056996F}"/>
              </a:ext>
            </a:extLst>
          </p:cNvPr>
          <p:cNvSpPr/>
          <p:nvPr/>
        </p:nvSpPr>
        <p:spPr>
          <a:xfrm flipV="1">
            <a:off x="10013192" y="4101179"/>
            <a:ext cx="1471967" cy="45719"/>
          </a:xfrm>
          <a:custGeom>
            <a:avLst/>
            <a:gdLst>
              <a:gd name="connsiteX0" fmla="*/ 12249 w 2130311"/>
              <a:gd name="connsiteY0" fmla="*/ 12222 h 0"/>
              <a:gd name="connsiteX1" fmla="*/ 2163585 w 2130311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0311">
                <a:moveTo>
                  <a:pt x="12249" y="12222"/>
                </a:moveTo>
                <a:lnTo>
                  <a:pt x="2163585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69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330E9D-FD93-2E43-A653-6E229259486F}"/>
              </a:ext>
            </a:extLst>
          </p:cNvPr>
          <p:cNvSpPr/>
          <p:nvPr/>
        </p:nvSpPr>
        <p:spPr>
          <a:xfrm>
            <a:off x="8154647" y="4519846"/>
            <a:ext cx="710104" cy="54500"/>
          </a:xfrm>
          <a:custGeom>
            <a:avLst/>
            <a:gdLst>
              <a:gd name="connsiteX0" fmla="*/ 12321 w 710103"/>
              <a:gd name="connsiteY0" fmla="*/ 12293 h 0"/>
              <a:gd name="connsiteX1" fmla="*/ 752370 w 710103"/>
              <a:gd name="connsiteY1" fmla="*/ 12293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321" y="12293"/>
                </a:moveTo>
                <a:lnTo>
                  <a:pt x="752370" y="12293"/>
                </a:lnTo>
              </a:path>
            </a:pathLst>
          </a:custGeom>
          <a:solidFill>
            <a:srgbClr val="338000"/>
          </a:solidFill>
          <a:ln w="2865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4F024C6-CBF5-6ECB-2E4F-391041999CD5}"/>
              </a:ext>
            </a:extLst>
          </p:cNvPr>
          <p:cNvSpPr/>
          <p:nvPr/>
        </p:nvSpPr>
        <p:spPr>
          <a:xfrm>
            <a:off x="10487162" y="3876897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046B325-CD97-AE16-0024-DF1CA4B9DDC0}"/>
              </a:ext>
            </a:extLst>
          </p:cNvPr>
          <p:cNvSpPr/>
          <p:nvPr/>
        </p:nvSpPr>
        <p:spPr>
          <a:xfrm>
            <a:off x="8472095" y="4525587"/>
            <a:ext cx="109247" cy="654005"/>
          </a:xfrm>
          <a:custGeom>
            <a:avLst/>
            <a:gdLst>
              <a:gd name="connsiteX0" fmla="*/ 41602 w 109246"/>
              <a:gd name="connsiteY0" fmla="*/ 6553 h 654004"/>
              <a:gd name="connsiteX1" fmla="*/ 41602 w 109246"/>
              <a:gd name="connsiteY1" fmla="*/ 511066 h 654004"/>
              <a:gd name="connsiteX2" fmla="*/ 6568 w 109246"/>
              <a:gd name="connsiteY2" fmla="*/ 511066 h 654004"/>
              <a:gd name="connsiteX3" fmla="*/ 64890 w 109246"/>
              <a:gd name="connsiteY3" fmla="*/ 650865 h 654004"/>
              <a:gd name="connsiteX4" fmla="*/ 123046 w 109246"/>
              <a:gd name="connsiteY4" fmla="*/ 511066 h 654004"/>
              <a:gd name="connsiteX5" fmla="*/ 88017 w 109246"/>
              <a:gd name="connsiteY5" fmla="*/ 511066 h 654004"/>
              <a:gd name="connsiteX6" fmla="*/ 88017 w 109246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246" h="654004">
                <a:moveTo>
                  <a:pt x="41602" y="6553"/>
                </a:moveTo>
                <a:lnTo>
                  <a:pt x="41602" y="511066"/>
                </a:lnTo>
                <a:lnTo>
                  <a:pt x="6568" y="511066"/>
                </a:lnTo>
                <a:lnTo>
                  <a:pt x="64890" y="650865"/>
                </a:lnTo>
                <a:lnTo>
                  <a:pt x="123046" y="511066"/>
                </a:lnTo>
                <a:lnTo>
                  <a:pt x="88017" y="511066"/>
                </a:lnTo>
                <a:lnTo>
                  <a:pt x="88017" y="6553"/>
                </a:lnTo>
                <a:close/>
              </a:path>
            </a:pathLst>
          </a:custGeom>
          <a:solidFill>
            <a:srgbClr val="44AA00"/>
          </a:solidFill>
          <a:ln w="1527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54BA96-E1BE-26FB-1A34-F68030FE075E}"/>
              </a:ext>
            </a:extLst>
          </p:cNvPr>
          <p:cNvSpPr/>
          <p:nvPr/>
        </p:nvSpPr>
        <p:spPr>
          <a:xfrm>
            <a:off x="10371410" y="4152996"/>
            <a:ext cx="710104" cy="981007"/>
          </a:xfrm>
          <a:custGeom>
            <a:avLst/>
            <a:gdLst>
              <a:gd name="connsiteX0" fmla="*/ 261012 w 710103"/>
              <a:gd name="connsiteY0" fmla="*/ 6569 h 981007"/>
              <a:gd name="connsiteX1" fmla="*/ 40345 w 710103"/>
              <a:gd name="connsiteY1" fmla="*/ 827922 h 981007"/>
              <a:gd name="connsiteX2" fmla="*/ 6568 w 710103"/>
              <a:gd name="connsiteY2" fmla="*/ 818958 h 981007"/>
              <a:gd name="connsiteX3" fmla="*/ 230368 w 710103"/>
              <a:gd name="connsiteY3" fmla="*/ 1023450 h 981007"/>
              <a:gd name="connsiteX4" fmla="*/ 526887 w 710103"/>
              <a:gd name="connsiteY4" fmla="*/ 958081 h 981007"/>
              <a:gd name="connsiteX5" fmla="*/ 493113 w 710103"/>
              <a:gd name="connsiteY5" fmla="*/ 949008 h 981007"/>
              <a:gd name="connsiteX6" fmla="*/ 746197 w 710103"/>
              <a:gd name="connsiteY6" fmla="*/ 6553 h 98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103" h="981007">
                <a:moveTo>
                  <a:pt x="261012" y="6569"/>
                </a:moveTo>
                <a:lnTo>
                  <a:pt x="40345" y="827922"/>
                </a:lnTo>
                <a:lnTo>
                  <a:pt x="6568" y="818958"/>
                </a:lnTo>
                <a:lnTo>
                  <a:pt x="230368" y="1023450"/>
                </a:lnTo>
                <a:lnTo>
                  <a:pt x="526887" y="958081"/>
                </a:lnTo>
                <a:lnTo>
                  <a:pt x="493113" y="949008"/>
                </a:lnTo>
                <a:lnTo>
                  <a:pt x="746197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38C42E-4F03-9B99-1C09-48B5784D2E2A}"/>
              </a:ext>
            </a:extLst>
          </p:cNvPr>
          <p:cNvSpPr/>
          <p:nvPr/>
        </p:nvSpPr>
        <p:spPr>
          <a:xfrm>
            <a:off x="10699429" y="3885173"/>
            <a:ext cx="218493" cy="272502"/>
          </a:xfrm>
          <a:custGeom>
            <a:avLst/>
            <a:gdLst>
              <a:gd name="connsiteX0" fmla="*/ 38944 w 218493"/>
              <a:gd name="connsiteY0" fmla="*/ 3906 h 272501"/>
              <a:gd name="connsiteX1" fmla="*/ 38944 w 218493"/>
              <a:gd name="connsiteY1" fmla="*/ 139123 h 272501"/>
              <a:gd name="connsiteX2" fmla="*/ 3915 w 218493"/>
              <a:gd name="connsiteY2" fmla="*/ 139123 h 272501"/>
              <a:gd name="connsiteX3" fmla="*/ 167836 w 218493"/>
              <a:gd name="connsiteY3" fmla="*/ 274393 h 272501"/>
              <a:gd name="connsiteX4" fmla="*/ 249118 w 218493"/>
              <a:gd name="connsiteY4" fmla="*/ 207305 h 272501"/>
              <a:gd name="connsiteX5" fmla="*/ 249118 w 218493"/>
              <a:gd name="connsiteY5" fmla="*/ 3906 h 272501"/>
              <a:gd name="connsiteX6" fmla="*/ 38944 w 218493"/>
              <a:gd name="connsiteY6" fmla="*/ 3906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493" h="272501">
                <a:moveTo>
                  <a:pt x="38944" y="3906"/>
                </a:moveTo>
                <a:lnTo>
                  <a:pt x="38944" y="139123"/>
                </a:lnTo>
                <a:lnTo>
                  <a:pt x="3915" y="139123"/>
                </a:lnTo>
                <a:lnTo>
                  <a:pt x="167836" y="274393"/>
                </a:lnTo>
                <a:lnTo>
                  <a:pt x="249118" y="207305"/>
                </a:lnTo>
                <a:lnTo>
                  <a:pt x="249118" y="3906"/>
                </a:lnTo>
                <a:lnTo>
                  <a:pt x="38944" y="3906"/>
                </a:lnTo>
              </a:path>
            </a:pathLst>
          </a:custGeom>
          <a:solidFill>
            <a:srgbClr val="00FFFF"/>
          </a:solidFill>
          <a:ln w="910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66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C47296D-E49C-FDCA-503E-1EB38D2B7575}"/>
              </a:ext>
            </a:extLst>
          </p:cNvPr>
          <p:cNvSpPr/>
          <p:nvPr/>
        </p:nvSpPr>
        <p:spPr>
          <a:xfrm>
            <a:off x="10730934" y="3882526"/>
            <a:ext cx="273117" cy="272502"/>
          </a:xfrm>
          <a:custGeom>
            <a:avLst/>
            <a:gdLst>
              <a:gd name="connsiteX0" fmla="*/ 135460 w 273116"/>
              <a:gd name="connsiteY0" fmla="*/ 277039 h 272501"/>
              <a:gd name="connsiteX1" fmla="*/ 299381 w 273116"/>
              <a:gd name="connsiteY1" fmla="*/ 141770 h 272501"/>
              <a:gd name="connsiteX2" fmla="*/ 264405 w 273116"/>
              <a:gd name="connsiteY2" fmla="*/ 141770 h 272501"/>
              <a:gd name="connsiteX3" fmla="*/ 264405 w 273116"/>
              <a:gd name="connsiteY3" fmla="*/ 6553 h 272501"/>
              <a:gd name="connsiteX4" fmla="*/ 6568 w 273116"/>
              <a:gd name="connsiteY4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272501">
                <a:moveTo>
                  <a:pt x="135460" y="277039"/>
                </a:moveTo>
                <a:lnTo>
                  <a:pt x="299381" y="141770"/>
                </a:lnTo>
                <a:lnTo>
                  <a:pt x="264405" y="141770"/>
                </a:lnTo>
                <a:lnTo>
                  <a:pt x="264405" y="6553"/>
                </a:lnTo>
                <a:lnTo>
                  <a:pt x="6568" y="6553"/>
                </a:lnTo>
              </a:path>
            </a:pathLst>
          </a:custGeom>
          <a:solidFill>
            <a:srgbClr val="00FFFF"/>
          </a:solidFill>
          <a:ln w="1527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3D4D98E-8403-1DDD-B5EF-FD8AE4DC12E9}"/>
              </a:ext>
            </a:extLst>
          </p:cNvPr>
          <p:cNvSpPr/>
          <p:nvPr/>
        </p:nvSpPr>
        <p:spPr>
          <a:xfrm>
            <a:off x="8038882" y="3613735"/>
            <a:ext cx="54623" cy="272502"/>
          </a:xfrm>
          <a:custGeom>
            <a:avLst/>
            <a:gdLst>
              <a:gd name="connsiteX0" fmla="*/ 6568 w 54623"/>
              <a:gd name="connsiteY0" fmla="*/ 6575 h 272501"/>
              <a:gd name="connsiteX1" fmla="*/ 43168 w 54623"/>
              <a:gd name="connsiteY1" fmla="*/ 143041 h 272501"/>
              <a:gd name="connsiteX2" fmla="*/ 9382 w 54623"/>
              <a:gd name="connsiteY2" fmla="*/ 152147 h 272501"/>
              <a:gd name="connsiteX3" fmla="*/ 87484 w 54623"/>
              <a:gd name="connsiteY3" fmla="*/ 275332 h 272501"/>
              <a:gd name="connsiteX4" fmla="*/ 93273 w 54623"/>
              <a:gd name="connsiteY4" fmla="*/ 129749 h 272501"/>
              <a:gd name="connsiteX5" fmla="*/ 59461 w 54623"/>
              <a:gd name="connsiteY5" fmla="*/ 138855 h 272501"/>
              <a:gd name="connsiteX6" fmla="*/ 23920 w 54623"/>
              <a:gd name="connsiteY6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" h="272501">
                <a:moveTo>
                  <a:pt x="6568" y="6575"/>
                </a:moveTo>
                <a:lnTo>
                  <a:pt x="43168" y="143041"/>
                </a:lnTo>
                <a:lnTo>
                  <a:pt x="9382" y="152147"/>
                </a:lnTo>
                <a:lnTo>
                  <a:pt x="87484" y="275332"/>
                </a:lnTo>
                <a:lnTo>
                  <a:pt x="93273" y="129749"/>
                </a:lnTo>
                <a:lnTo>
                  <a:pt x="59461" y="138855"/>
                </a:lnTo>
                <a:lnTo>
                  <a:pt x="23920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A12268-F204-2B6F-92E6-8EB5DDE73659}"/>
              </a:ext>
            </a:extLst>
          </p:cNvPr>
          <p:cNvSpPr/>
          <p:nvPr/>
        </p:nvSpPr>
        <p:spPr>
          <a:xfrm>
            <a:off x="8103643" y="5169895"/>
            <a:ext cx="436987" cy="1471511"/>
          </a:xfrm>
          <a:custGeom>
            <a:avLst/>
            <a:gdLst>
              <a:gd name="connsiteX0" fmla="*/ 402750 w 436986"/>
              <a:gd name="connsiteY0" fmla="*/ 6556 h 1471510"/>
              <a:gd name="connsiteX1" fmla="*/ 40380 w 436986"/>
              <a:gd name="connsiteY1" fmla="*/ 1356485 h 1471510"/>
              <a:gd name="connsiteX2" fmla="*/ 6568 w 436986"/>
              <a:gd name="connsiteY2" fmla="*/ 1347411 h 1471510"/>
              <a:gd name="connsiteX3" fmla="*/ 32487 w 436986"/>
              <a:gd name="connsiteY3" fmla="*/ 1499088 h 1471510"/>
              <a:gd name="connsiteX4" fmla="*/ 131106 w 436986"/>
              <a:gd name="connsiteY4" fmla="*/ 1380798 h 1471510"/>
              <a:gd name="connsiteX5" fmla="*/ 97293 w 436986"/>
              <a:gd name="connsiteY5" fmla="*/ 1371692 h 1471510"/>
              <a:gd name="connsiteX6" fmla="*/ 463866 w 436986"/>
              <a:gd name="connsiteY6" fmla="*/ 6553 h 147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986" h="1471510">
                <a:moveTo>
                  <a:pt x="402750" y="6556"/>
                </a:moveTo>
                <a:lnTo>
                  <a:pt x="40380" y="1356485"/>
                </a:lnTo>
                <a:lnTo>
                  <a:pt x="6568" y="1347411"/>
                </a:lnTo>
                <a:lnTo>
                  <a:pt x="32487" y="1499088"/>
                </a:lnTo>
                <a:lnTo>
                  <a:pt x="131106" y="1380798"/>
                </a:lnTo>
                <a:lnTo>
                  <a:pt x="97293" y="1371692"/>
                </a:lnTo>
                <a:lnTo>
                  <a:pt x="463866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3392CD2-B8C3-4063-65B8-FC511ECB6FFC}"/>
              </a:ext>
            </a:extLst>
          </p:cNvPr>
          <p:cNvSpPr/>
          <p:nvPr/>
        </p:nvSpPr>
        <p:spPr>
          <a:xfrm>
            <a:off x="10488861" y="4147336"/>
            <a:ext cx="710104" cy="54500"/>
          </a:xfrm>
          <a:custGeom>
            <a:avLst/>
            <a:gdLst>
              <a:gd name="connsiteX0" fmla="*/ 12257 w 710103"/>
              <a:gd name="connsiteY0" fmla="*/ 12229 h 0"/>
              <a:gd name="connsiteX1" fmla="*/ 744551 w 710103"/>
              <a:gd name="connsiteY1" fmla="*/ 1222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57" y="12229"/>
                </a:moveTo>
                <a:lnTo>
                  <a:pt x="744551" y="12229"/>
                </a:lnTo>
              </a:path>
            </a:pathLst>
          </a:custGeom>
          <a:noFill/>
          <a:ln w="2850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CE2B9CB-65B8-52DF-24B7-5EBF81708B4D}"/>
              </a:ext>
            </a:extLst>
          </p:cNvPr>
          <p:cNvSpPr/>
          <p:nvPr/>
        </p:nvSpPr>
        <p:spPr>
          <a:xfrm>
            <a:off x="8159095" y="5164231"/>
            <a:ext cx="710104" cy="54500"/>
          </a:xfrm>
          <a:custGeom>
            <a:avLst/>
            <a:gdLst>
              <a:gd name="connsiteX0" fmla="*/ 12248 w 710103"/>
              <a:gd name="connsiteY0" fmla="*/ 12221 h 0"/>
              <a:gd name="connsiteX1" fmla="*/ 743547 w 710103"/>
              <a:gd name="connsiteY1" fmla="*/ 1222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48" y="12221"/>
                </a:moveTo>
                <a:lnTo>
                  <a:pt x="743547" y="12221"/>
                </a:lnTo>
              </a:path>
            </a:pathLst>
          </a:custGeom>
          <a:solidFill>
            <a:srgbClr val="338000"/>
          </a:solidFill>
          <a:ln w="2848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E0C3D8F-FFF7-2851-A8B5-6B0F7E621CA8}"/>
              </a:ext>
            </a:extLst>
          </p:cNvPr>
          <p:cNvSpPr/>
          <p:nvPr/>
        </p:nvSpPr>
        <p:spPr>
          <a:xfrm>
            <a:off x="7277035" y="3613759"/>
            <a:ext cx="382364" cy="1526011"/>
          </a:xfrm>
          <a:custGeom>
            <a:avLst/>
            <a:gdLst>
              <a:gd name="connsiteX0" fmla="*/ 6568 w 382363"/>
              <a:gd name="connsiteY0" fmla="*/ 6553 h 1526010"/>
              <a:gd name="connsiteX1" fmla="*/ 388390 w 382363"/>
              <a:gd name="connsiteY1" fmla="*/ 1428675 h 1526010"/>
              <a:gd name="connsiteX2" fmla="*/ 354583 w 382363"/>
              <a:gd name="connsiteY2" fmla="*/ 1437575 h 1526010"/>
              <a:gd name="connsiteX3" fmla="*/ 427971 w 382363"/>
              <a:gd name="connsiteY3" fmla="*/ 1562687 h 1526010"/>
              <a:gd name="connsiteX4" fmla="*/ 428847 w 382363"/>
              <a:gd name="connsiteY4" fmla="*/ 1417834 h 1526010"/>
              <a:gd name="connsiteX5" fmla="*/ 394872 w 382363"/>
              <a:gd name="connsiteY5" fmla="*/ 1426908 h 1526010"/>
              <a:gd name="connsiteX6" fmla="*/ 13578 w 382363"/>
              <a:gd name="connsiteY6" fmla="*/ 6557 h 152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2363" h="1526010">
                <a:moveTo>
                  <a:pt x="6568" y="6553"/>
                </a:moveTo>
                <a:lnTo>
                  <a:pt x="388390" y="1428675"/>
                </a:lnTo>
                <a:lnTo>
                  <a:pt x="354583" y="1437575"/>
                </a:lnTo>
                <a:lnTo>
                  <a:pt x="427971" y="1562687"/>
                </a:lnTo>
                <a:lnTo>
                  <a:pt x="428847" y="1417834"/>
                </a:lnTo>
                <a:lnTo>
                  <a:pt x="394872" y="1426908"/>
                </a:lnTo>
                <a:lnTo>
                  <a:pt x="13578" y="6557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4950168-4949-D46F-32C5-DFFE72515FEF}"/>
              </a:ext>
            </a:extLst>
          </p:cNvPr>
          <p:cNvSpPr/>
          <p:nvPr/>
        </p:nvSpPr>
        <p:spPr>
          <a:xfrm>
            <a:off x="7592274" y="4525567"/>
            <a:ext cx="546234" cy="2125515"/>
          </a:xfrm>
          <a:custGeom>
            <a:avLst/>
            <a:gdLst>
              <a:gd name="connsiteX0" fmla="*/ 577895 w 546233"/>
              <a:gd name="connsiteY0" fmla="*/ 6573 h 2125515"/>
              <a:gd name="connsiteX1" fmla="*/ 40542 w 546233"/>
              <a:gd name="connsiteY1" fmla="*/ 2007636 h 2125515"/>
              <a:gd name="connsiteX2" fmla="*/ 6568 w 546233"/>
              <a:gd name="connsiteY2" fmla="*/ 1998563 h 2125515"/>
              <a:gd name="connsiteX3" fmla="*/ 6917 w 546233"/>
              <a:gd name="connsiteY3" fmla="*/ 2143416 h 2125515"/>
              <a:gd name="connsiteX4" fmla="*/ 79779 w 546233"/>
              <a:gd name="connsiteY4" fmla="*/ 2018096 h 2125515"/>
              <a:gd name="connsiteX5" fmla="*/ 45992 w 546233"/>
              <a:gd name="connsiteY5" fmla="*/ 2009023 h 2125515"/>
              <a:gd name="connsiteX6" fmla="*/ 583674 w 546233"/>
              <a:gd name="connsiteY6" fmla="*/ 6553 h 212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3" h="2125515">
                <a:moveTo>
                  <a:pt x="577895" y="6573"/>
                </a:moveTo>
                <a:lnTo>
                  <a:pt x="40542" y="2007636"/>
                </a:lnTo>
                <a:lnTo>
                  <a:pt x="6568" y="1998563"/>
                </a:lnTo>
                <a:lnTo>
                  <a:pt x="6917" y="2143416"/>
                </a:lnTo>
                <a:lnTo>
                  <a:pt x="79779" y="2018096"/>
                </a:lnTo>
                <a:lnTo>
                  <a:pt x="45992" y="2009023"/>
                </a:lnTo>
                <a:lnTo>
                  <a:pt x="583674" y="6553"/>
                </a:lnTo>
                <a:close/>
              </a:path>
            </a:pathLst>
          </a:custGeom>
          <a:solidFill>
            <a:srgbClr val="44AA00"/>
          </a:solidFill>
          <a:ln w="1527" cap="rnd">
            <a:solidFill>
              <a:srgbClr val="44AA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E441957-A589-B613-ACB4-74642D865E6E}"/>
              </a:ext>
            </a:extLst>
          </p:cNvPr>
          <p:cNvSpPr/>
          <p:nvPr/>
        </p:nvSpPr>
        <p:spPr>
          <a:xfrm>
            <a:off x="7829768" y="3613759"/>
            <a:ext cx="273117" cy="872006"/>
          </a:xfrm>
          <a:custGeom>
            <a:avLst/>
            <a:gdLst>
              <a:gd name="connsiteX0" fmla="*/ 6568 w 273116"/>
              <a:gd name="connsiteY0" fmla="*/ 6553 h 872006"/>
              <a:gd name="connsiteX1" fmla="*/ 216199 w 273116"/>
              <a:gd name="connsiteY1" fmla="*/ 787695 h 872006"/>
              <a:gd name="connsiteX2" fmla="*/ 182407 w 273116"/>
              <a:gd name="connsiteY2" fmla="*/ 796769 h 872006"/>
              <a:gd name="connsiteX3" fmla="*/ 268748 w 273116"/>
              <a:gd name="connsiteY3" fmla="*/ 918391 h 872006"/>
              <a:gd name="connsiteX4" fmla="*/ 282597 w 273116"/>
              <a:gd name="connsiteY4" fmla="*/ 769840 h 872006"/>
              <a:gd name="connsiteX5" fmla="*/ 248785 w 273116"/>
              <a:gd name="connsiteY5" fmla="*/ 778946 h 872006"/>
              <a:gd name="connsiteX6" fmla="*/ 41419 w 273116"/>
              <a:gd name="connsiteY6" fmla="*/ 6553 h 87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116" h="872006">
                <a:moveTo>
                  <a:pt x="6568" y="6553"/>
                </a:moveTo>
                <a:lnTo>
                  <a:pt x="216199" y="787695"/>
                </a:lnTo>
                <a:lnTo>
                  <a:pt x="182407" y="796769"/>
                </a:lnTo>
                <a:lnTo>
                  <a:pt x="268748" y="918391"/>
                </a:lnTo>
                <a:lnTo>
                  <a:pt x="282597" y="769840"/>
                </a:lnTo>
                <a:lnTo>
                  <a:pt x="248785" y="778946"/>
                </a:lnTo>
                <a:lnTo>
                  <a:pt x="41419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76BF999-FC1E-9B22-0040-222A716C5285}"/>
              </a:ext>
            </a:extLst>
          </p:cNvPr>
          <p:cNvSpPr/>
          <p:nvPr/>
        </p:nvSpPr>
        <p:spPr>
          <a:xfrm>
            <a:off x="7201739" y="3613759"/>
            <a:ext cx="54623" cy="3052022"/>
          </a:xfrm>
          <a:custGeom>
            <a:avLst/>
            <a:gdLst>
              <a:gd name="connsiteX0" fmla="*/ 41602 w 54623"/>
              <a:gd name="connsiteY0" fmla="*/ 6553 h 3052021"/>
              <a:gd name="connsiteX1" fmla="*/ 41602 w 54623"/>
              <a:gd name="connsiteY1" fmla="*/ 2915433 h 3052021"/>
              <a:gd name="connsiteX2" fmla="*/ 6568 w 54623"/>
              <a:gd name="connsiteY2" fmla="*/ 2915433 h 3052021"/>
              <a:gd name="connsiteX3" fmla="*/ 41602 w 54623"/>
              <a:gd name="connsiteY3" fmla="*/ 3055234 h 3052021"/>
              <a:gd name="connsiteX4" fmla="*/ 76636 w 54623"/>
              <a:gd name="connsiteY4" fmla="*/ 2915433 h 3052021"/>
              <a:gd name="connsiteX5" fmla="*/ 41602 w 54623"/>
              <a:gd name="connsiteY5" fmla="*/ 2915433 h 30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3" h="3052021">
                <a:moveTo>
                  <a:pt x="41602" y="6553"/>
                </a:moveTo>
                <a:lnTo>
                  <a:pt x="41602" y="2915433"/>
                </a:lnTo>
                <a:lnTo>
                  <a:pt x="6568" y="2915433"/>
                </a:lnTo>
                <a:lnTo>
                  <a:pt x="41602" y="3055234"/>
                </a:lnTo>
                <a:lnTo>
                  <a:pt x="76636" y="2915433"/>
                </a:lnTo>
                <a:lnTo>
                  <a:pt x="41602" y="291543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4508B62-F640-8F35-9C9A-89DA6B3AA8A3}"/>
              </a:ext>
            </a:extLst>
          </p:cNvPr>
          <p:cNvSpPr/>
          <p:nvPr/>
        </p:nvSpPr>
        <p:spPr>
          <a:xfrm>
            <a:off x="9738781" y="3882538"/>
            <a:ext cx="710104" cy="2779520"/>
          </a:xfrm>
          <a:custGeom>
            <a:avLst/>
            <a:gdLst>
              <a:gd name="connsiteX0" fmla="*/ 753021 w 710103"/>
              <a:gd name="connsiteY0" fmla="*/ 6540 h 2779519"/>
              <a:gd name="connsiteX1" fmla="*/ 42836 w 710103"/>
              <a:gd name="connsiteY1" fmla="*/ 2651395 h 2779519"/>
              <a:gd name="connsiteX2" fmla="*/ 9007 w 710103"/>
              <a:gd name="connsiteY2" fmla="*/ 2642290 h 2779519"/>
              <a:gd name="connsiteX3" fmla="*/ 6555 w 710103"/>
              <a:gd name="connsiteY3" fmla="*/ 2786467 h 2779519"/>
              <a:gd name="connsiteX4" fmla="*/ 76613 w 710103"/>
              <a:gd name="connsiteY4" fmla="*/ 2660469 h 2779519"/>
              <a:gd name="connsiteX5" fmla="*/ 42837 w 710103"/>
              <a:gd name="connsiteY5" fmla="*/ 2651405 h 277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103" h="2779519">
                <a:moveTo>
                  <a:pt x="753021" y="6540"/>
                </a:moveTo>
                <a:lnTo>
                  <a:pt x="42836" y="2651395"/>
                </a:lnTo>
                <a:lnTo>
                  <a:pt x="9007" y="2642290"/>
                </a:lnTo>
                <a:lnTo>
                  <a:pt x="6555" y="2786467"/>
                </a:lnTo>
                <a:lnTo>
                  <a:pt x="76613" y="2660469"/>
                </a:lnTo>
                <a:lnTo>
                  <a:pt x="42837" y="2651405"/>
                </a:lnTo>
                <a:close/>
              </a:path>
            </a:pathLst>
          </a:custGeom>
          <a:solidFill>
            <a:srgbClr val="66FFFF"/>
          </a:solidFill>
          <a:ln w="1524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2354E7-D610-E7DE-87AE-0E9D35EFBB0E}"/>
              </a:ext>
            </a:extLst>
          </p:cNvPr>
          <p:cNvSpPr/>
          <p:nvPr/>
        </p:nvSpPr>
        <p:spPr>
          <a:xfrm>
            <a:off x="10030318" y="3882522"/>
            <a:ext cx="327740" cy="1253509"/>
          </a:xfrm>
          <a:custGeom>
            <a:avLst/>
            <a:gdLst>
              <a:gd name="connsiteX0" fmla="*/ 349497 w 327740"/>
              <a:gd name="connsiteY0" fmla="*/ 6556 h 1253508"/>
              <a:gd name="connsiteX1" fmla="*/ 40344 w 327740"/>
              <a:gd name="connsiteY1" fmla="*/ 1157983 h 1253508"/>
              <a:gd name="connsiteX2" fmla="*/ 6568 w 327740"/>
              <a:gd name="connsiteY2" fmla="*/ 1148909 h 1253508"/>
              <a:gd name="connsiteX3" fmla="*/ 7966 w 327740"/>
              <a:gd name="connsiteY3" fmla="*/ 1293919 h 1253508"/>
              <a:gd name="connsiteX4" fmla="*/ 81836 w 327740"/>
              <a:gd name="connsiteY4" fmla="*/ 1168963 h 1253508"/>
              <a:gd name="connsiteX5" fmla="*/ 48059 w 327740"/>
              <a:gd name="connsiteY5" fmla="*/ 1160063 h 1253508"/>
              <a:gd name="connsiteX6" fmla="*/ 357736 w 327740"/>
              <a:gd name="connsiteY6" fmla="*/ 6553 h 12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1253508">
                <a:moveTo>
                  <a:pt x="349497" y="6556"/>
                </a:moveTo>
                <a:lnTo>
                  <a:pt x="40344" y="1157983"/>
                </a:lnTo>
                <a:lnTo>
                  <a:pt x="6568" y="1148909"/>
                </a:lnTo>
                <a:lnTo>
                  <a:pt x="7966" y="1293919"/>
                </a:lnTo>
                <a:lnTo>
                  <a:pt x="81836" y="1168963"/>
                </a:lnTo>
                <a:lnTo>
                  <a:pt x="48059" y="1160063"/>
                </a:lnTo>
                <a:lnTo>
                  <a:pt x="357736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A5A6A97-75C6-FD17-2D89-7C63095B2723}"/>
              </a:ext>
            </a:extLst>
          </p:cNvPr>
          <p:cNvSpPr/>
          <p:nvPr/>
        </p:nvSpPr>
        <p:spPr>
          <a:xfrm>
            <a:off x="9488792" y="3882522"/>
            <a:ext cx="327740" cy="654005"/>
          </a:xfrm>
          <a:custGeom>
            <a:avLst/>
            <a:gdLst>
              <a:gd name="connsiteX0" fmla="*/ 170698 w 327740"/>
              <a:gd name="connsiteY0" fmla="*/ 6556 h 654004"/>
              <a:gd name="connsiteX1" fmla="*/ 40396 w 327740"/>
              <a:gd name="connsiteY1" fmla="*/ 492005 h 654004"/>
              <a:gd name="connsiteX2" fmla="*/ 6568 w 327740"/>
              <a:gd name="connsiteY2" fmla="*/ 482931 h 654004"/>
              <a:gd name="connsiteX3" fmla="*/ 88893 w 327740"/>
              <a:gd name="connsiteY3" fmla="*/ 649609 h 654004"/>
              <a:gd name="connsiteX4" fmla="*/ 243574 w 327740"/>
              <a:gd name="connsiteY4" fmla="*/ 546165 h 654004"/>
              <a:gd name="connsiteX5" fmla="*/ 209747 w 327740"/>
              <a:gd name="connsiteY5" fmla="*/ 537265 h 654004"/>
              <a:gd name="connsiteX6" fmla="*/ 352159 w 327740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654004">
                <a:moveTo>
                  <a:pt x="170698" y="6556"/>
                </a:moveTo>
                <a:lnTo>
                  <a:pt x="40396" y="492005"/>
                </a:lnTo>
                <a:lnTo>
                  <a:pt x="6568" y="482931"/>
                </a:lnTo>
                <a:lnTo>
                  <a:pt x="88893" y="649609"/>
                </a:lnTo>
                <a:lnTo>
                  <a:pt x="243574" y="546165"/>
                </a:lnTo>
                <a:lnTo>
                  <a:pt x="209747" y="537265"/>
                </a:lnTo>
                <a:lnTo>
                  <a:pt x="352159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06B0C8B-FBEB-0F6A-4497-AC37887E9F87}"/>
              </a:ext>
            </a:extLst>
          </p:cNvPr>
          <p:cNvSpPr/>
          <p:nvPr/>
        </p:nvSpPr>
        <p:spPr>
          <a:xfrm>
            <a:off x="9899337" y="4153015"/>
            <a:ext cx="273117" cy="381503"/>
          </a:xfrm>
          <a:custGeom>
            <a:avLst/>
            <a:gdLst>
              <a:gd name="connsiteX0" fmla="*/ 55274 w 273116"/>
              <a:gd name="connsiteY0" fmla="*/ 379125 h 381502"/>
              <a:gd name="connsiteX1" fmla="*/ 264195 w 273116"/>
              <a:gd name="connsiteY1" fmla="*/ 290213 h 381502"/>
              <a:gd name="connsiteX2" fmla="*/ 230419 w 273116"/>
              <a:gd name="connsiteY2" fmla="*/ 281257 h 381502"/>
              <a:gd name="connsiteX3" fmla="*/ 304131 w 273116"/>
              <a:gd name="connsiteY3" fmla="*/ 6553 h 381502"/>
              <a:gd name="connsiteX4" fmla="*/ 6568 w 273116"/>
              <a:gd name="connsiteY4" fmla="*/ 6553 h 38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381502">
                <a:moveTo>
                  <a:pt x="55274" y="379125"/>
                </a:moveTo>
                <a:lnTo>
                  <a:pt x="264195" y="290213"/>
                </a:lnTo>
                <a:lnTo>
                  <a:pt x="230419" y="281257"/>
                </a:lnTo>
                <a:lnTo>
                  <a:pt x="304131" y="6553"/>
                </a:lnTo>
                <a:lnTo>
                  <a:pt x="6568" y="6553"/>
                </a:lnTo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109FD73-D098-83D9-FB3C-233936BE8841}"/>
              </a:ext>
            </a:extLst>
          </p:cNvPr>
          <p:cNvSpPr/>
          <p:nvPr/>
        </p:nvSpPr>
        <p:spPr>
          <a:xfrm>
            <a:off x="9814392" y="4155646"/>
            <a:ext cx="327740" cy="327002"/>
          </a:xfrm>
          <a:custGeom>
            <a:avLst/>
            <a:gdLst>
              <a:gd name="connsiteX0" fmla="*/ 91514 w 327740"/>
              <a:gd name="connsiteY0" fmla="*/ 3918 h 327002"/>
              <a:gd name="connsiteX1" fmla="*/ 37743 w 327740"/>
              <a:gd name="connsiteY1" fmla="*/ 204347 h 327002"/>
              <a:gd name="connsiteX2" fmla="*/ 3915 w 327740"/>
              <a:gd name="connsiteY2" fmla="*/ 195274 h 327002"/>
              <a:gd name="connsiteX3" fmla="*/ 140220 w 327740"/>
              <a:gd name="connsiteY3" fmla="*/ 376483 h 327002"/>
              <a:gd name="connsiteX4" fmla="*/ 285557 w 327740"/>
              <a:gd name="connsiteY4" fmla="*/ 314604 h 327002"/>
              <a:gd name="connsiteX5" fmla="*/ 368979 w 327740"/>
              <a:gd name="connsiteY5" fmla="*/ 3906 h 327002"/>
              <a:gd name="connsiteX6" fmla="*/ 91514 w 327740"/>
              <a:gd name="connsiteY6" fmla="*/ 3906 h 32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327002">
                <a:moveTo>
                  <a:pt x="91514" y="3918"/>
                </a:moveTo>
                <a:lnTo>
                  <a:pt x="37743" y="204347"/>
                </a:lnTo>
                <a:lnTo>
                  <a:pt x="3915" y="195274"/>
                </a:lnTo>
                <a:lnTo>
                  <a:pt x="140220" y="376483"/>
                </a:lnTo>
                <a:lnTo>
                  <a:pt x="285557" y="314604"/>
                </a:lnTo>
                <a:lnTo>
                  <a:pt x="368979" y="3906"/>
                </a:lnTo>
                <a:lnTo>
                  <a:pt x="91514" y="3906"/>
                </a:lnTo>
              </a:path>
            </a:pathLst>
          </a:custGeom>
          <a:solidFill>
            <a:srgbClr val="66FFFF"/>
          </a:solidFill>
          <a:ln w="910" cap="flat">
            <a:solidFill>
              <a:srgbClr val="66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F0793E8-3E60-4313-E580-15A98D1AD183}"/>
              </a:ext>
            </a:extLst>
          </p:cNvPr>
          <p:cNvSpPr/>
          <p:nvPr/>
        </p:nvSpPr>
        <p:spPr>
          <a:xfrm>
            <a:off x="6948781" y="6656689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2851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01F4A8-9FAA-2EBA-7B87-B8470097431D}"/>
              </a:ext>
            </a:extLst>
          </p:cNvPr>
          <p:cNvSpPr/>
          <p:nvPr/>
        </p:nvSpPr>
        <p:spPr>
          <a:xfrm>
            <a:off x="6951505" y="3608539"/>
            <a:ext cx="1063606" cy="45719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19050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B6B048E-2A92-26B8-3AE5-CAC5ADACE7D0}"/>
              </a:ext>
            </a:extLst>
          </p:cNvPr>
          <p:cNvSpPr/>
          <p:nvPr/>
        </p:nvSpPr>
        <p:spPr>
          <a:xfrm>
            <a:off x="6951727" y="6662560"/>
            <a:ext cx="2840415" cy="54500"/>
          </a:xfrm>
          <a:custGeom>
            <a:avLst/>
            <a:gdLst>
              <a:gd name="connsiteX0" fmla="*/ 6355 w 2840415"/>
              <a:gd name="connsiteY0" fmla="*/ 6341 h 0"/>
              <a:gd name="connsiteX1" fmla="*/ 2869013 w 2840415"/>
              <a:gd name="connsiteY1" fmla="*/ 634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0415">
                <a:moveTo>
                  <a:pt x="6355" y="6341"/>
                </a:moveTo>
                <a:lnTo>
                  <a:pt x="2869013" y="6341"/>
                </a:lnTo>
              </a:path>
            </a:pathLst>
          </a:custGeom>
          <a:noFill/>
          <a:ln w="1478" cap="rnd">
            <a:solidFill>
              <a:schemeClr val="tx1"/>
            </a:solidFill>
            <a:custDash>
              <a:ds d="11635" sp="4653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285A38C-A503-941C-A480-5FBC2334D755}"/>
              </a:ext>
            </a:extLst>
          </p:cNvPr>
          <p:cNvSpPr/>
          <p:nvPr/>
        </p:nvSpPr>
        <p:spPr>
          <a:xfrm>
            <a:off x="9554100" y="3387838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1499E2-B113-56A5-7894-AD456B095D0F}"/>
              </a:ext>
            </a:extLst>
          </p:cNvPr>
          <p:cNvSpPr txBox="1"/>
          <p:nvPr/>
        </p:nvSpPr>
        <p:spPr>
          <a:xfrm>
            <a:off x="8441005" y="423552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1223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6105A2-AFE5-4E61-EFBE-9068C6BE4898}"/>
              </a:ext>
            </a:extLst>
          </p:cNvPr>
          <p:cNvSpPr txBox="1"/>
          <p:nvPr/>
        </p:nvSpPr>
        <p:spPr>
          <a:xfrm>
            <a:off x="8441005" y="486987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854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5B3013-3504-831F-BB75-AFD2C9C105B4}"/>
              </a:ext>
            </a:extLst>
          </p:cNvPr>
          <p:cNvSpPr txBox="1"/>
          <p:nvPr/>
        </p:nvSpPr>
        <p:spPr>
          <a:xfrm>
            <a:off x="7190614" y="3581031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1745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18A1B4-EEE9-84D9-89E0-B30D777E5392}"/>
              </a:ext>
            </a:extLst>
          </p:cNvPr>
          <p:cNvSpPr txBox="1"/>
          <p:nvPr/>
        </p:nvSpPr>
        <p:spPr>
          <a:xfrm>
            <a:off x="6930780" y="6381886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0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6BF029B-146F-9C2F-3792-85F423D6D80D}"/>
              </a:ext>
            </a:extLst>
          </p:cNvPr>
          <p:cNvSpPr txBox="1"/>
          <p:nvPr/>
        </p:nvSpPr>
        <p:spPr>
          <a:xfrm>
            <a:off x="10964274" y="385975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1436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69E489-0C0F-0275-ECE0-4DA3EF5E3865}"/>
              </a:ext>
            </a:extLst>
          </p:cNvPr>
          <p:cNvSpPr txBox="1"/>
          <p:nvPr/>
        </p:nvSpPr>
        <p:spPr>
          <a:xfrm>
            <a:off x="10964274" y="358493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1591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C513A36-1AB5-B8AD-66A2-1E713F053A1C}"/>
                  </a:ext>
                </a:extLst>
              </p:cNvPr>
              <p:cNvSpPr/>
              <p:nvPr/>
            </p:nvSpPr>
            <p:spPr>
              <a:xfrm>
                <a:off x="6802406" y="3602071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C513A36-1AB5-B8AD-66A2-1E713F053A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406" y="3602071"/>
                <a:ext cx="304142" cy="400110"/>
              </a:xfrm>
              <a:prstGeom prst="rect">
                <a:avLst/>
              </a:prstGeom>
              <a:blipFill>
                <a:blip r:embed="rId2"/>
                <a:stretch>
                  <a:fillRect r="-38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F23A89-3FDF-A768-0E72-6A122103818D}"/>
                  </a:ext>
                </a:extLst>
              </p:cNvPr>
              <p:cNvSpPr/>
              <p:nvPr/>
            </p:nvSpPr>
            <p:spPr>
              <a:xfrm>
                <a:off x="6802406" y="6291042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8F23A89-3FDF-A768-0E72-6A12210381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406" y="6291042"/>
                <a:ext cx="304142" cy="400110"/>
              </a:xfrm>
              <a:prstGeom prst="rect">
                <a:avLst/>
              </a:prstGeom>
              <a:blipFill>
                <a:blip r:embed="rId3"/>
                <a:stretch>
                  <a:fillRect r="-38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C9E3809-B0B0-E6BE-3CB3-D1A45150272D}"/>
                  </a:ext>
                </a:extLst>
              </p:cNvPr>
              <p:cNvSpPr/>
              <p:nvPr/>
            </p:nvSpPr>
            <p:spPr>
              <a:xfrm>
                <a:off x="8081152" y="4815007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C9E3809-B0B0-E6BE-3CB3-D1A4515027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152" y="4815007"/>
                <a:ext cx="304142" cy="400110"/>
              </a:xfrm>
              <a:prstGeom prst="rect">
                <a:avLst/>
              </a:prstGeom>
              <a:blipFill>
                <a:blip r:embed="rId4"/>
                <a:stretch>
                  <a:fillRect r="-38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61B24E2-6F22-F6B8-0DA2-99D328431AEC}"/>
                  </a:ext>
                </a:extLst>
              </p:cNvPr>
              <p:cNvSpPr/>
              <p:nvPr/>
            </p:nvSpPr>
            <p:spPr>
              <a:xfrm>
                <a:off x="8081152" y="4143078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61B24E2-6F22-F6B8-0DA2-99D328431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152" y="4143078"/>
                <a:ext cx="304142" cy="400110"/>
              </a:xfrm>
              <a:prstGeom prst="rect">
                <a:avLst/>
              </a:prstGeom>
              <a:blipFill>
                <a:blip r:embed="rId5"/>
                <a:stretch>
                  <a:fillRect r="-38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/>
              <p:nvPr/>
            </p:nvSpPr>
            <p:spPr>
              <a:xfrm>
                <a:off x="10170414" y="351071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AF211EB5-52EA-2353-0FDA-0926DD3700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414" y="3510710"/>
                <a:ext cx="304142" cy="400110"/>
              </a:xfrm>
              <a:prstGeom prst="rect">
                <a:avLst/>
              </a:prstGeom>
              <a:blipFill>
                <a:blip r:embed="rId6"/>
                <a:stretch>
                  <a:fillRect r="-40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CFE95C-ADF0-1FD7-9036-F238B8CC9792}"/>
                  </a:ext>
                </a:extLst>
              </p:cNvPr>
              <p:cNvSpPr/>
              <p:nvPr/>
            </p:nvSpPr>
            <p:spPr>
              <a:xfrm>
                <a:off x="10170414" y="3804113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CFE95C-ADF0-1FD7-9036-F238B8CC97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414" y="3804113"/>
                <a:ext cx="304142" cy="400110"/>
              </a:xfrm>
              <a:prstGeom prst="rect">
                <a:avLst/>
              </a:prstGeom>
              <a:blipFill>
                <a:blip r:embed="rId7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itle 1">
            <a:extLst>
              <a:ext uri="{FF2B5EF4-FFF2-40B4-BE49-F238E27FC236}">
                <a16:creationId xmlns:a16="http://schemas.microsoft.com/office/drawing/2014/main" id="{D38F93E5-7557-FB6A-D122-35AD1535E627}"/>
              </a:ext>
            </a:extLst>
          </p:cNvPr>
          <p:cNvSpPr txBox="1">
            <a:spLocks/>
          </p:cNvSpPr>
          <p:nvPr/>
        </p:nvSpPr>
        <p:spPr>
          <a:xfrm>
            <a:off x="413808" y="127780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Experiment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0ED06380-0401-D6B4-B522-8B5A31A9C5F7}"/>
              </a:ext>
            </a:extLst>
          </p:cNvPr>
          <p:cNvSpPr txBox="1">
            <a:spLocks/>
          </p:cNvSpPr>
          <p:nvPr/>
        </p:nvSpPr>
        <p:spPr>
          <a:xfrm>
            <a:off x="6631960" y="127780"/>
            <a:ext cx="5033264" cy="56405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CA" sz="3200" b="1" dirty="0">
                <a:solidFill>
                  <a:srgbClr val="FFC000"/>
                </a:solidFill>
              </a:rPr>
              <a:t>Mixing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C40BD61D-2C1E-87D8-F03B-A2BFC6567C27}"/>
              </a:ext>
            </a:extLst>
          </p:cNvPr>
          <p:cNvSpPr/>
          <p:nvPr/>
        </p:nvSpPr>
        <p:spPr>
          <a:xfrm>
            <a:off x="1873152" y="3867079"/>
            <a:ext cx="3373524" cy="45719"/>
          </a:xfrm>
          <a:custGeom>
            <a:avLst/>
            <a:gdLst>
              <a:gd name="connsiteX0" fmla="*/ 12249 w 3769012"/>
              <a:gd name="connsiteY0" fmla="*/ 12222 h 0"/>
              <a:gd name="connsiteX1" fmla="*/ 3772107 w 3769012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69012">
                <a:moveTo>
                  <a:pt x="12249" y="12222"/>
                </a:moveTo>
                <a:lnTo>
                  <a:pt x="3772107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702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B6A8035-A0AF-B768-B1F7-E05B8EBA3E99}"/>
              </a:ext>
            </a:extLst>
          </p:cNvPr>
          <p:cNvSpPr/>
          <p:nvPr/>
        </p:nvSpPr>
        <p:spPr>
          <a:xfrm flipV="1">
            <a:off x="707227" y="3553582"/>
            <a:ext cx="4539448" cy="45719"/>
          </a:xfrm>
          <a:custGeom>
            <a:avLst/>
            <a:gdLst>
              <a:gd name="connsiteX0" fmla="*/ 12249 w 5735454"/>
              <a:gd name="connsiteY0" fmla="*/ 12222 h 0"/>
              <a:gd name="connsiteX1" fmla="*/ 5775693 w 5735454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35454">
                <a:moveTo>
                  <a:pt x="12249" y="12222"/>
                </a:moveTo>
                <a:lnTo>
                  <a:pt x="5775693" y="12222"/>
                </a:lnTo>
              </a:path>
            </a:pathLst>
          </a:custGeom>
          <a:noFill/>
          <a:ln w="2848" cap="rnd">
            <a:solidFill>
              <a:schemeClr val="tx1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CAA54419-D508-9166-A222-F40590377444}"/>
              </a:ext>
            </a:extLst>
          </p:cNvPr>
          <p:cNvSpPr/>
          <p:nvPr/>
        </p:nvSpPr>
        <p:spPr>
          <a:xfrm>
            <a:off x="1914588" y="4510887"/>
            <a:ext cx="1983241" cy="45719"/>
          </a:xfrm>
          <a:custGeom>
            <a:avLst/>
            <a:gdLst>
              <a:gd name="connsiteX0" fmla="*/ 12249 w 4151376"/>
              <a:gd name="connsiteY0" fmla="*/ 12222 h 0"/>
              <a:gd name="connsiteX1" fmla="*/ 4191023 w 4151376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51376">
                <a:moveTo>
                  <a:pt x="12249" y="12222"/>
                </a:moveTo>
                <a:lnTo>
                  <a:pt x="4191023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FF00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B87562B-97AE-F79F-A9C9-C846A2173F08}"/>
              </a:ext>
            </a:extLst>
          </p:cNvPr>
          <p:cNvSpPr/>
          <p:nvPr/>
        </p:nvSpPr>
        <p:spPr>
          <a:xfrm>
            <a:off x="1459540" y="5155291"/>
            <a:ext cx="2895039" cy="54500"/>
          </a:xfrm>
          <a:custGeom>
            <a:avLst/>
            <a:gdLst>
              <a:gd name="connsiteX0" fmla="*/ 12249 w 2895038"/>
              <a:gd name="connsiteY0" fmla="*/ 12222 h 0"/>
              <a:gd name="connsiteX1" fmla="*/ 2900565 w 2895038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95038">
                <a:moveTo>
                  <a:pt x="12249" y="12222"/>
                </a:moveTo>
                <a:lnTo>
                  <a:pt x="2900565" y="12222"/>
                </a:lnTo>
              </a:path>
            </a:pathLst>
          </a:custGeom>
          <a:solidFill>
            <a:srgbClr val="008000"/>
          </a:solidFill>
          <a:ln w="2848" cap="rnd">
            <a:solidFill>
              <a:srgbClr val="FF0000"/>
            </a:solidFill>
            <a:custDash>
              <a:ds d="22425" sp="89700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F2FC782-FD36-ABFF-771C-38224F00B4D1}"/>
              </a:ext>
            </a:extLst>
          </p:cNvPr>
          <p:cNvSpPr/>
          <p:nvPr/>
        </p:nvSpPr>
        <p:spPr>
          <a:xfrm flipV="1">
            <a:off x="3768889" y="4091928"/>
            <a:ext cx="1471967" cy="45719"/>
          </a:xfrm>
          <a:custGeom>
            <a:avLst/>
            <a:gdLst>
              <a:gd name="connsiteX0" fmla="*/ 12249 w 2130311"/>
              <a:gd name="connsiteY0" fmla="*/ 12222 h 0"/>
              <a:gd name="connsiteX1" fmla="*/ 2163585 w 2130311"/>
              <a:gd name="connsiteY1" fmla="*/ 12222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30311">
                <a:moveTo>
                  <a:pt x="12249" y="12222"/>
                </a:moveTo>
                <a:lnTo>
                  <a:pt x="2163585" y="12222"/>
                </a:lnTo>
              </a:path>
            </a:pathLst>
          </a:custGeom>
          <a:noFill/>
          <a:ln w="2848" cap="rnd">
            <a:solidFill>
              <a:srgbClr val="66FFFF"/>
            </a:solidFill>
            <a:custDash>
              <a:ds d="22425" sp="8969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FDB2486-4BC0-8F77-65E5-FA25E0D4FCD8}"/>
              </a:ext>
            </a:extLst>
          </p:cNvPr>
          <p:cNvSpPr/>
          <p:nvPr/>
        </p:nvSpPr>
        <p:spPr>
          <a:xfrm>
            <a:off x="1910344" y="4510595"/>
            <a:ext cx="710104" cy="54500"/>
          </a:xfrm>
          <a:custGeom>
            <a:avLst/>
            <a:gdLst>
              <a:gd name="connsiteX0" fmla="*/ 12321 w 710103"/>
              <a:gd name="connsiteY0" fmla="*/ 12293 h 0"/>
              <a:gd name="connsiteX1" fmla="*/ 752370 w 710103"/>
              <a:gd name="connsiteY1" fmla="*/ 12293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321" y="12293"/>
                </a:moveTo>
                <a:lnTo>
                  <a:pt x="752370" y="12293"/>
                </a:lnTo>
              </a:path>
            </a:pathLst>
          </a:custGeom>
          <a:solidFill>
            <a:srgbClr val="338000"/>
          </a:solidFill>
          <a:ln w="2865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56A56C41-F0F5-ACF5-EA25-252EE80B75F9}"/>
              </a:ext>
            </a:extLst>
          </p:cNvPr>
          <p:cNvSpPr/>
          <p:nvPr/>
        </p:nvSpPr>
        <p:spPr>
          <a:xfrm>
            <a:off x="4242859" y="3867646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92D25882-4969-94BF-38CD-DDE7868B3647}"/>
              </a:ext>
            </a:extLst>
          </p:cNvPr>
          <p:cNvSpPr/>
          <p:nvPr/>
        </p:nvSpPr>
        <p:spPr>
          <a:xfrm>
            <a:off x="2227792" y="4516336"/>
            <a:ext cx="109247" cy="654005"/>
          </a:xfrm>
          <a:custGeom>
            <a:avLst/>
            <a:gdLst>
              <a:gd name="connsiteX0" fmla="*/ 41602 w 109246"/>
              <a:gd name="connsiteY0" fmla="*/ 6553 h 654004"/>
              <a:gd name="connsiteX1" fmla="*/ 41602 w 109246"/>
              <a:gd name="connsiteY1" fmla="*/ 511066 h 654004"/>
              <a:gd name="connsiteX2" fmla="*/ 6568 w 109246"/>
              <a:gd name="connsiteY2" fmla="*/ 511066 h 654004"/>
              <a:gd name="connsiteX3" fmla="*/ 64890 w 109246"/>
              <a:gd name="connsiteY3" fmla="*/ 650865 h 654004"/>
              <a:gd name="connsiteX4" fmla="*/ 123046 w 109246"/>
              <a:gd name="connsiteY4" fmla="*/ 511066 h 654004"/>
              <a:gd name="connsiteX5" fmla="*/ 88017 w 109246"/>
              <a:gd name="connsiteY5" fmla="*/ 511066 h 654004"/>
              <a:gd name="connsiteX6" fmla="*/ 88017 w 109246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246" h="654004">
                <a:moveTo>
                  <a:pt x="41602" y="6553"/>
                </a:moveTo>
                <a:lnTo>
                  <a:pt x="41602" y="511066"/>
                </a:lnTo>
                <a:lnTo>
                  <a:pt x="6568" y="511066"/>
                </a:lnTo>
                <a:lnTo>
                  <a:pt x="64890" y="650865"/>
                </a:lnTo>
                <a:lnTo>
                  <a:pt x="123046" y="511066"/>
                </a:lnTo>
                <a:lnTo>
                  <a:pt x="88017" y="511066"/>
                </a:lnTo>
                <a:lnTo>
                  <a:pt x="88017" y="6553"/>
                </a:lnTo>
                <a:close/>
              </a:path>
            </a:pathLst>
          </a:custGeom>
          <a:solidFill>
            <a:srgbClr val="FF0000"/>
          </a:solidFill>
          <a:ln w="1527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8F11AE6-8FB6-D374-CF9F-976E4B775272}"/>
              </a:ext>
            </a:extLst>
          </p:cNvPr>
          <p:cNvSpPr/>
          <p:nvPr/>
        </p:nvSpPr>
        <p:spPr>
          <a:xfrm>
            <a:off x="4127107" y="4143745"/>
            <a:ext cx="710104" cy="981007"/>
          </a:xfrm>
          <a:custGeom>
            <a:avLst/>
            <a:gdLst>
              <a:gd name="connsiteX0" fmla="*/ 261012 w 710103"/>
              <a:gd name="connsiteY0" fmla="*/ 6569 h 981007"/>
              <a:gd name="connsiteX1" fmla="*/ 40345 w 710103"/>
              <a:gd name="connsiteY1" fmla="*/ 827922 h 981007"/>
              <a:gd name="connsiteX2" fmla="*/ 6568 w 710103"/>
              <a:gd name="connsiteY2" fmla="*/ 818958 h 981007"/>
              <a:gd name="connsiteX3" fmla="*/ 230368 w 710103"/>
              <a:gd name="connsiteY3" fmla="*/ 1023450 h 981007"/>
              <a:gd name="connsiteX4" fmla="*/ 526887 w 710103"/>
              <a:gd name="connsiteY4" fmla="*/ 958081 h 981007"/>
              <a:gd name="connsiteX5" fmla="*/ 493113 w 710103"/>
              <a:gd name="connsiteY5" fmla="*/ 949008 h 981007"/>
              <a:gd name="connsiteX6" fmla="*/ 746197 w 710103"/>
              <a:gd name="connsiteY6" fmla="*/ 6553 h 98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103" h="981007">
                <a:moveTo>
                  <a:pt x="261012" y="6569"/>
                </a:moveTo>
                <a:lnTo>
                  <a:pt x="40345" y="827922"/>
                </a:lnTo>
                <a:lnTo>
                  <a:pt x="6568" y="818958"/>
                </a:lnTo>
                <a:lnTo>
                  <a:pt x="230368" y="1023450"/>
                </a:lnTo>
                <a:lnTo>
                  <a:pt x="526887" y="958081"/>
                </a:lnTo>
                <a:lnTo>
                  <a:pt x="493113" y="949008"/>
                </a:lnTo>
                <a:lnTo>
                  <a:pt x="746197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670A89C-969C-8756-748A-472A4B16919D}"/>
              </a:ext>
            </a:extLst>
          </p:cNvPr>
          <p:cNvSpPr/>
          <p:nvPr/>
        </p:nvSpPr>
        <p:spPr>
          <a:xfrm>
            <a:off x="4455126" y="3875922"/>
            <a:ext cx="218493" cy="272502"/>
          </a:xfrm>
          <a:custGeom>
            <a:avLst/>
            <a:gdLst>
              <a:gd name="connsiteX0" fmla="*/ 38944 w 218493"/>
              <a:gd name="connsiteY0" fmla="*/ 3906 h 272501"/>
              <a:gd name="connsiteX1" fmla="*/ 38944 w 218493"/>
              <a:gd name="connsiteY1" fmla="*/ 139123 h 272501"/>
              <a:gd name="connsiteX2" fmla="*/ 3915 w 218493"/>
              <a:gd name="connsiteY2" fmla="*/ 139123 h 272501"/>
              <a:gd name="connsiteX3" fmla="*/ 167836 w 218493"/>
              <a:gd name="connsiteY3" fmla="*/ 274393 h 272501"/>
              <a:gd name="connsiteX4" fmla="*/ 249118 w 218493"/>
              <a:gd name="connsiteY4" fmla="*/ 207305 h 272501"/>
              <a:gd name="connsiteX5" fmla="*/ 249118 w 218493"/>
              <a:gd name="connsiteY5" fmla="*/ 3906 h 272501"/>
              <a:gd name="connsiteX6" fmla="*/ 38944 w 218493"/>
              <a:gd name="connsiteY6" fmla="*/ 3906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493" h="272501">
                <a:moveTo>
                  <a:pt x="38944" y="3906"/>
                </a:moveTo>
                <a:lnTo>
                  <a:pt x="38944" y="139123"/>
                </a:lnTo>
                <a:lnTo>
                  <a:pt x="3915" y="139123"/>
                </a:lnTo>
                <a:lnTo>
                  <a:pt x="167836" y="274393"/>
                </a:lnTo>
                <a:lnTo>
                  <a:pt x="249118" y="207305"/>
                </a:lnTo>
                <a:lnTo>
                  <a:pt x="249118" y="3906"/>
                </a:lnTo>
                <a:lnTo>
                  <a:pt x="38944" y="3906"/>
                </a:lnTo>
              </a:path>
            </a:pathLst>
          </a:custGeom>
          <a:solidFill>
            <a:srgbClr val="00FFFF"/>
          </a:solidFill>
          <a:ln w="910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66FFFF"/>
              </a:solidFill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14E8085A-7C1A-8AE6-7A96-D4BAF0E7AE2A}"/>
              </a:ext>
            </a:extLst>
          </p:cNvPr>
          <p:cNvSpPr/>
          <p:nvPr/>
        </p:nvSpPr>
        <p:spPr>
          <a:xfrm>
            <a:off x="4486631" y="3873275"/>
            <a:ext cx="273117" cy="272502"/>
          </a:xfrm>
          <a:custGeom>
            <a:avLst/>
            <a:gdLst>
              <a:gd name="connsiteX0" fmla="*/ 135460 w 273116"/>
              <a:gd name="connsiteY0" fmla="*/ 277039 h 272501"/>
              <a:gd name="connsiteX1" fmla="*/ 299381 w 273116"/>
              <a:gd name="connsiteY1" fmla="*/ 141770 h 272501"/>
              <a:gd name="connsiteX2" fmla="*/ 264405 w 273116"/>
              <a:gd name="connsiteY2" fmla="*/ 141770 h 272501"/>
              <a:gd name="connsiteX3" fmla="*/ 264405 w 273116"/>
              <a:gd name="connsiteY3" fmla="*/ 6553 h 272501"/>
              <a:gd name="connsiteX4" fmla="*/ 6568 w 273116"/>
              <a:gd name="connsiteY4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272501">
                <a:moveTo>
                  <a:pt x="135460" y="277039"/>
                </a:moveTo>
                <a:lnTo>
                  <a:pt x="299381" y="141770"/>
                </a:lnTo>
                <a:lnTo>
                  <a:pt x="264405" y="141770"/>
                </a:lnTo>
                <a:lnTo>
                  <a:pt x="264405" y="6553"/>
                </a:lnTo>
                <a:lnTo>
                  <a:pt x="6568" y="6553"/>
                </a:lnTo>
              </a:path>
            </a:pathLst>
          </a:custGeom>
          <a:solidFill>
            <a:srgbClr val="00FFFF"/>
          </a:solidFill>
          <a:ln w="1527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2D18BB2-1FCC-25F6-0ECA-A5F8F04BE898}"/>
              </a:ext>
            </a:extLst>
          </p:cNvPr>
          <p:cNvSpPr/>
          <p:nvPr/>
        </p:nvSpPr>
        <p:spPr>
          <a:xfrm>
            <a:off x="1794579" y="3604484"/>
            <a:ext cx="54623" cy="272502"/>
          </a:xfrm>
          <a:custGeom>
            <a:avLst/>
            <a:gdLst>
              <a:gd name="connsiteX0" fmla="*/ 6568 w 54623"/>
              <a:gd name="connsiteY0" fmla="*/ 6575 h 272501"/>
              <a:gd name="connsiteX1" fmla="*/ 43168 w 54623"/>
              <a:gd name="connsiteY1" fmla="*/ 143041 h 272501"/>
              <a:gd name="connsiteX2" fmla="*/ 9382 w 54623"/>
              <a:gd name="connsiteY2" fmla="*/ 152147 h 272501"/>
              <a:gd name="connsiteX3" fmla="*/ 87484 w 54623"/>
              <a:gd name="connsiteY3" fmla="*/ 275332 h 272501"/>
              <a:gd name="connsiteX4" fmla="*/ 93273 w 54623"/>
              <a:gd name="connsiteY4" fmla="*/ 129749 h 272501"/>
              <a:gd name="connsiteX5" fmla="*/ 59461 w 54623"/>
              <a:gd name="connsiteY5" fmla="*/ 138855 h 272501"/>
              <a:gd name="connsiteX6" fmla="*/ 23920 w 54623"/>
              <a:gd name="connsiteY6" fmla="*/ 6553 h 27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" h="272501">
                <a:moveTo>
                  <a:pt x="6568" y="6575"/>
                </a:moveTo>
                <a:lnTo>
                  <a:pt x="43168" y="143041"/>
                </a:lnTo>
                <a:lnTo>
                  <a:pt x="9382" y="152147"/>
                </a:lnTo>
                <a:lnTo>
                  <a:pt x="87484" y="275332"/>
                </a:lnTo>
                <a:lnTo>
                  <a:pt x="93273" y="129749"/>
                </a:lnTo>
                <a:lnTo>
                  <a:pt x="59461" y="138855"/>
                </a:lnTo>
                <a:lnTo>
                  <a:pt x="23920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8E916F8-9BB7-2ADC-9DD9-178D7F6592AD}"/>
              </a:ext>
            </a:extLst>
          </p:cNvPr>
          <p:cNvSpPr/>
          <p:nvPr/>
        </p:nvSpPr>
        <p:spPr>
          <a:xfrm>
            <a:off x="1859340" y="5160644"/>
            <a:ext cx="436987" cy="1471511"/>
          </a:xfrm>
          <a:custGeom>
            <a:avLst/>
            <a:gdLst>
              <a:gd name="connsiteX0" fmla="*/ 402750 w 436986"/>
              <a:gd name="connsiteY0" fmla="*/ 6556 h 1471510"/>
              <a:gd name="connsiteX1" fmla="*/ 40380 w 436986"/>
              <a:gd name="connsiteY1" fmla="*/ 1356485 h 1471510"/>
              <a:gd name="connsiteX2" fmla="*/ 6568 w 436986"/>
              <a:gd name="connsiteY2" fmla="*/ 1347411 h 1471510"/>
              <a:gd name="connsiteX3" fmla="*/ 32487 w 436986"/>
              <a:gd name="connsiteY3" fmla="*/ 1499088 h 1471510"/>
              <a:gd name="connsiteX4" fmla="*/ 131106 w 436986"/>
              <a:gd name="connsiteY4" fmla="*/ 1380798 h 1471510"/>
              <a:gd name="connsiteX5" fmla="*/ 97293 w 436986"/>
              <a:gd name="connsiteY5" fmla="*/ 1371692 h 1471510"/>
              <a:gd name="connsiteX6" fmla="*/ 463866 w 436986"/>
              <a:gd name="connsiteY6" fmla="*/ 6553 h 147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986" h="1471510">
                <a:moveTo>
                  <a:pt x="402750" y="6556"/>
                </a:moveTo>
                <a:lnTo>
                  <a:pt x="40380" y="1356485"/>
                </a:lnTo>
                <a:lnTo>
                  <a:pt x="6568" y="1347411"/>
                </a:lnTo>
                <a:lnTo>
                  <a:pt x="32487" y="1499088"/>
                </a:lnTo>
                <a:lnTo>
                  <a:pt x="131106" y="1380798"/>
                </a:lnTo>
                <a:lnTo>
                  <a:pt x="97293" y="1371692"/>
                </a:lnTo>
                <a:lnTo>
                  <a:pt x="463866" y="6553"/>
                </a:lnTo>
                <a:close/>
              </a:path>
            </a:pathLst>
          </a:custGeom>
          <a:solidFill>
            <a:srgbClr val="ECECEC"/>
          </a:solidFill>
          <a:ln w="1527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CF2879B-5B18-8F6F-D8C4-311D305E11A2}"/>
              </a:ext>
            </a:extLst>
          </p:cNvPr>
          <p:cNvSpPr/>
          <p:nvPr/>
        </p:nvSpPr>
        <p:spPr>
          <a:xfrm>
            <a:off x="4244558" y="4138085"/>
            <a:ext cx="710104" cy="54500"/>
          </a:xfrm>
          <a:custGeom>
            <a:avLst/>
            <a:gdLst>
              <a:gd name="connsiteX0" fmla="*/ 12257 w 710103"/>
              <a:gd name="connsiteY0" fmla="*/ 12229 h 0"/>
              <a:gd name="connsiteX1" fmla="*/ 744551 w 710103"/>
              <a:gd name="connsiteY1" fmla="*/ 1222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57" y="12229"/>
                </a:moveTo>
                <a:lnTo>
                  <a:pt x="744551" y="12229"/>
                </a:lnTo>
              </a:path>
            </a:pathLst>
          </a:custGeom>
          <a:noFill/>
          <a:ln w="2850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F7BBB41-0FED-A237-E354-7CDF5D92D590}"/>
              </a:ext>
            </a:extLst>
          </p:cNvPr>
          <p:cNvSpPr/>
          <p:nvPr/>
        </p:nvSpPr>
        <p:spPr>
          <a:xfrm>
            <a:off x="1914792" y="5154980"/>
            <a:ext cx="710104" cy="54500"/>
          </a:xfrm>
          <a:custGeom>
            <a:avLst/>
            <a:gdLst>
              <a:gd name="connsiteX0" fmla="*/ 12248 w 710103"/>
              <a:gd name="connsiteY0" fmla="*/ 12221 h 0"/>
              <a:gd name="connsiteX1" fmla="*/ 743547 w 710103"/>
              <a:gd name="connsiteY1" fmla="*/ 1222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48" y="12221"/>
                </a:moveTo>
                <a:lnTo>
                  <a:pt x="743547" y="12221"/>
                </a:lnTo>
              </a:path>
            </a:pathLst>
          </a:custGeom>
          <a:solidFill>
            <a:srgbClr val="338000"/>
          </a:solidFill>
          <a:ln w="2848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408F06D-CA77-CE4C-A524-D94ADC15F320}"/>
              </a:ext>
            </a:extLst>
          </p:cNvPr>
          <p:cNvSpPr/>
          <p:nvPr/>
        </p:nvSpPr>
        <p:spPr>
          <a:xfrm>
            <a:off x="1032732" y="3604508"/>
            <a:ext cx="382364" cy="1526011"/>
          </a:xfrm>
          <a:custGeom>
            <a:avLst/>
            <a:gdLst>
              <a:gd name="connsiteX0" fmla="*/ 6568 w 382363"/>
              <a:gd name="connsiteY0" fmla="*/ 6553 h 1526010"/>
              <a:gd name="connsiteX1" fmla="*/ 388390 w 382363"/>
              <a:gd name="connsiteY1" fmla="*/ 1428675 h 1526010"/>
              <a:gd name="connsiteX2" fmla="*/ 354583 w 382363"/>
              <a:gd name="connsiteY2" fmla="*/ 1437575 h 1526010"/>
              <a:gd name="connsiteX3" fmla="*/ 427971 w 382363"/>
              <a:gd name="connsiteY3" fmla="*/ 1562687 h 1526010"/>
              <a:gd name="connsiteX4" fmla="*/ 428847 w 382363"/>
              <a:gd name="connsiteY4" fmla="*/ 1417834 h 1526010"/>
              <a:gd name="connsiteX5" fmla="*/ 394872 w 382363"/>
              <a:gd name="connsiteY5" fmla="*/ 1426908 h 1526010"/>
              <a:gd name="connsiteX6" fmla="*/ 13578 w 382363"/>
              <a:gd name="connsiteY6" fmla="*/ 6557 h 152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2363" h="1526010">
                <a:moveTo>
                  <a:pt x="6568" y="6553"/>
                </a:moveTo>
                <a:lnTo>
                  <a:pt x="388390" y="1428675"/>
                </a:lnTo>
                <a:lnTo>
                  <a:pt x="354583" y="1437575"/>
                </a:lnTo>
                <a:lnTo>
                  <a:pt x="427971" y="1562687"/>
                </a:lnTo>
                <a:lnTo>
                  <a:pt x="428847" y="1417834"/>
                </a:lnTo>
                <a:lnTo>
                  <a:pt x="394872" y="1426908"/>
                </a:lnTo>
                <a:lnTo>
                  <a:pt x="13578" y="6557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7B88C8A-A181-5CF0-76E5-BFC2C7F3C995}"/>
              </a:ext>
            </a:extLst>
          </p:cNvPr>
          <p:cNvSpPr/>
          <p:nvPr/>
        </p:nvSpPr>
        <p:spPr>
          <a:xfrm>
            <a:off x="1347971" y="4516316"/>
            <a:ext cx="546234" cy="2125515"/>
          </a:xfrm>
          <a:custGeom>
            <a:avLst/>
            <a:gdLst>
              <a:gd name="connsiteX0" fmla="*/ 577895 w 546233"/>
              <a:gd name="connsiteY0" fmla="*/ 6573 h 2125515"/>
              <a:gd name="connsiteX1" fmla="*/ 40542 w 546233"/>
              <a:gd name="connsiteY1" fmla="*/ 2007636 h 2125515"/>
              <a:gd name="connsiteX2" fmla="*/ 6568 w 546233"/>
              <a:gd name="connsiteY2" fmla="*/ 1998563 h 2125515"/>
              <a:gd name="connsiteX3" fmla="*/ 6917 w 546233"/>
              <a:gd name="connsiteY3" fmla="*/ 2143416 h 2125515"/>
              <a:gd name="connsiteX4" fmla="*/ 79779 w 546233"/>
              <a:gd name="connsiteY4" fmla="*/ 2018096 h 2125515"/>
              <a:gd name="connsiteX5" fmla="*/ 45992 w 546233"/>
              <a:gd name="connsiteY5" fmla="*/ 2009023 h 2125515"/>
              <a:gd name="connsiteX6" fmla="*/ 583674 w 546233"/>
              <a:gd name="connsiteY6" fmla="*/ 6553 h 212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6233" h="2125515">
                <a:moveTo>
                  <a:pt x="577895" y="6573"/>
                </a:moveTo>
                <a:lnTo>
                  <a:pt x="40542" y="2007636"/>
                </a:lnTo>
                <a:lnTo>
                  <a:pt x="6568" y="1998563"/>
                </a:lnTo>
                <a:lnTo>
                  <a:pt x="6917" y="2143416"/>
                </a:lnTo>
                <a:lnTo>
                  <a:pt x="79779" y="2018096"/>
                </a:lnTo>
                <a:lnTo>
                  <a:pt x="45992" y="2009023"/>
                </a:lnTo>
                <a:lnTo>
                  <a:pt x="583674" y="6553"/>
                </a:lnTo>
                <a:close/>
              </a:path>
            </a:pathLst>
          </a:custGeom>
          <a:solidFill>
            <a:srgbClr val="FF0000"/>
          </a:solidFill>
          <a:ln w="1527" cap="rnd">
            <a:solidFill>
              <a:srgbClr val="FF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9CAE5ADC-2914-1BCC-0DF3-6BD39F3648BB}"/>
              </a:ext>
            </a:extLst>
          </p:cNvPr>
          <p:cNvSpPr/>
          <p:nvPr/>
        </p:nvSpPr>
        <p:spPr>
          <a:xfrm>
            <a:off x="1585465" y="3604508"/>
            <a:ext cx="273117" cy="872006"/>
          </a:xfrm>
          <a:custGeom>
            <a:avLst/>
            <a:gdLst>
              <a:gd name="connsiteX0" fmla="*/ 6568 w 273116"/>
              <a:gd name="connsiteY0" fmla="*/ 6553 h 872006"/>
              <a:gd name="connsiteX1" fmla="*/ 216199 w 273116"/>
              <a:gd name="connsiteY1" fmla="*/ 787695 h 872006"/>
              <a:gd name="connsiteX2" fmla="*/ 182407 w 273116"/>
              <a:gd name="connsiteY2" fmla="*/ 796769 h 872006"/>
              <a:gd name="connsiteX3" fmla="*/ 268748 w 273116"/>
              <a:gd name="connsiteY3" fmla="*/ 918391 h 872006"/>
              <a:gd name="connsiteX4" fmla="*/ 282597 w 273116"/>
              <a:gd name="connsiteY4" fmla="*/ 769840 h 872006"/>
              <a:gd name="connsiteX5" fmla="*/ 248785 w 273116"/>
              <a:gd name="connsiteY5" fmla="*/ 778946 h 872006"/>
              <a:gd name="connsiteX6" fmla="*/ 41419 w 273116"/>
              <a:gd name="connsiteY6" fmla="*/ 6553 h 872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3116" h="872006">
                <a:moveTo>
                  <a:pt x="6568" y="6553"/>
                </a:moveTo>
                <a:lnTo>
                  <a:pt x="216199" y="787695"/>
                </a:lnTo>
                <a:lnTo>
                  <a:pt x="182407" y="796769"/>
                </a:lnTo>
                <a:lnTo>
                  <a:pt x="268748" y="918391"/>
                </a:lnTo>
                <a:lnTo>
                  <a:pt x="282597" y="769840"/>
                </a:lnTo>
                <a:lnTo>
                  <a:pt x="248785" y="778946"/>
                </a:lnTo>
                <a:lnTo>
                  <a:pt x="41419" y="655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487043E-F550-BBD0-3908-7D7C8872461E}"/>
              </a:ext>
            </a:extLst>
          </p:cNvPr>
          <p:cNvSpPr/>
          <p:nvPr/>
        </p:nvSpPr>
        <p:spPr>
          <a:xfrm>
            <a:off x="957436" y="3604508"/>
            <a:ext cx="54623" cy="3052022"/>
          </a:xfrm>
          <a:custGeom>
            <a:avLst/>
            <a:gdLst>
              <a:gd name="connsiteX0" fmla="*/ 41602 w 54623"/>
              <a:gd name="connsiteY0" fmla="*/ 6553 h 3052021"/>
              <a:gd name="connsiteX1" fmla="*/ 41602 w 54623"/>
              <a:gd name="connsiteY1" fmla="*/ 2915433 h 3052021"/>
              <a:gd name="connsiteX2" fmla="*/ 6568 w 54623"/>
              <a:gd name="connsiteY2" fmla="*/ 2915433 h 3052021"/>
              <a:gd name="connsiteX3" fmla="*/ 41602 w 54623"/>
              <a:gd name="connsiteY3" fmla="*/ 3055234 h 3052021"/>
              <a:gd name="connsiteX4" fmla="*/ 76636 w 54623"/>
              <a:gd name="connsiteY4" fmla="*/ 2915433 h 3052021"/>
              <a:gd name="connsiteX5" fmla="*/ 41602 w 54623"/>
              <a:gd name="connsiteY5" fmla="*/ 2915433 h 30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23" h="3052021">
                <a:moveTo>
                  <a:pt x="41602" y="6553"/>
                </a:moveTo>
                <a:lnTo>
                  <a:pt x="41602" y="2915433"/>
                </a:lnTo>
                <a:lnTo>
                  <a:pt x="6568" y="2915433"/>
                </a:lnTo>
                <a:lnTo>
                  <a:pt x="41602" y="3055234"/>
                </a:lnTo>
                <a:lnTo>
                  <a:pt x="76636" y="2915433"/>
                </a:lnTo>
                <a:lnTo>
                  <a:pt x="41602" y="2915433"/>
                </a:lnTo>
                <a:close/>
              </a:path>
            </a:pathLst>
          </a:custGeom>
          <a:solidFill>
            <a:schemeClr val="tx1"/>
          </a:solidFill>
          <a:ln w="1527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6ED4BDF-B30C-63F3-5E1E-41DA7D57AB87}"/>
              </a:ext>
            </a:extLst>
          </p:cNvPr>
          <p:cNvSpPr/>
          <p:nvPr/>
        </p:nvSpPr>
        <p:spPr>
          <a:xfrm>
            <a:off x="3494478" y="3873287"/>
            <a:ext cx="710104" cy="2779520"/>
          </a:xfrm>
          <a:custGeom>
            <a:avLst/>
            <a:gdLst>
              <a:gd name="connsiteX0" fmla="*/ 753021 w 710103"/>
              <a:gd name="connsiteY0" fmla="*/ 6540 h 2779519"/>
              <a:gd name="connsiteX1" fmla="*/ 42836 w 710103"/>
              <a:gd name="connsiteY1" fmla="*/ 2651395 h 2779519"/>
              <a:gd name="connsiteX2" fmla="*/ 9007 w 710103"/>
              <a:gd name="connsiteY2" fmla="*/ 2642290 h 2779519"/>
              <a:gd name="connsiteX3" fmla="*/ 6555 w 710103"/>
              <a:gd name="connsiteY3" fmla="*/ 2786467 h 2779519"/>
              <a:gd name="connsiteX4" fmla="*/ 76613 w 710103"/>
              <a:gd name="connsiteY4" fmla="*/ 2660469 h 2779519"/>
              <a:gd name="connsiteX5" fmla="*/ 42837 w 710103"/>
              <a:gd name="connsiteY5" fmla="*/ 2651405 h 277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0103" h="2779519">
                <a:moveTo>
                  <a:pt x="753021" y="6540"/>
                </a:moveTo>
                <a:lnTo>
                  <a:pt x="42836" y="2651395"/>
                </a:lnTo>
                <a:lnTo>
                  <a:pt x="9007" y="2642290"/>
                </a:lnTo>
                <a:lnTo>
                  <a:pt x="6555" y="2786467"/>
                </a:lnTo>
                <a:lnTo>
                  <a:pt x="76613" y="2660469"/>
                </a:lnTo>
                <a:lnTo>
                  <a:pt x="42837" y="2651405"/>
                </a:lnTo>
                <a:close/>
              </a:path>
            </a:pathLst>
          </a:custGeom>
          <a:solidFill>
            <a:srgbClr val="66FFFF"/>
          </a:solidFill>
          <a:ln w="1524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3AE9240-029F-23C3-4325-2B68A944E4F0}"/>
              </a:ext>
            </a:extLst>
          </p:cNvPr>
          <p:cNvSpPr/>
          <p:nvPr/>
        </p:nvSpPr>
        <p:spPr>
          <a:xfrm>
            <a:off x="3786015" y="3873271"/>
            <a:ext cx="327740" cy="1253509"/>
          </a:xfrm>
          <a:custGeom>
            <a:avLst/>
            <a:gdLst>
              <a:gd name="connsiteX0" fmla="*/ 349497 w 327740"/>
              <a:gd name="connsiteY0" fmla="*/ 6556 h 1253508"/>
              <a:gd name="connsiteX1" fmla="*/ 40344 w 327740"/>
              <a:gd name="connsiteY1" fmla="*/ 1157983 h 1253508"/>
              <a:gd name="connsiteX2" fmla="*/ 6568 w 327740"/>
              <a:gd name="connsiteY2" fmla="*/ 1148909 h 1253508"/>
              <a:gd name="connsiteX3" fmla="*/ 7966 w 327740"/>
              <a:gd name="connsiteY3" fmla="*/ 1293919 h 1253508"/>
              <a:gd name="connsiteX4" fmla="*/ 81836 w 327740"/>
              <a:gd name="connsiteY4" fmla="*/ 1168963 h 1253508"/>
              <a:gd name="connsiteX5" fmla="*/ 48059 w 327740"/>
              <a:gd name="connsiteY5" fmla="*/ 1160063 h 1253508"/>
              <a:gd name="connsiteX6" fmla="*/ 357736 w 327740"/>
              <a:gd name="connsiteY6" fmla="*/ 6553 h 12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1253508">
                <a:moveTo>
                  <a:pt x="349497" y="6556"/>
                </a:moveTo>
                <a:lnTo>
                  <a:pt x="40344" y="1157983"/>
                </a:lnTo>
                <a:lnTo>
                  <a:pt x="6568" y="1148909"/>
                </a:lnTo>
                <a:lnTo>
                  <a:pt x="7966" y="1293919"/>
                </a:lnTo>
                <a:lnTo>
                  <a:pt x="81836" y="1168963"/>
                </a:lnTo>
                <a:lnTo>
                  <a:pt x="48059" y="1160063"/>
                </a:lnTo>
                <a:lnTo>
                  <a:pt x="357736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1FB73CE3-08D0-3550-D389-1F00168FD5BC}"/>
              </a:ext>
            </a:extLst>
          </p:cNvPr>
          <p:cNvSpPr/>
          <p:nvPr/>
        </p:nvSpPr>
        <p:spPr>
          <a:xfrm>
            <a:off x="3244489" y="3873271"/>
            <a:ext cx="327740" cy="654005"/>
          </a:xfrm>
          <a:custGeom>
            <a:avLst/>
            <a:gdLst>
              <a:gd name="connsiteX0" fmla="*/ 170698 w 327740"/>
              <a:gd name="connsiteY0" fmla="*/ 6556 h 654004"/>
              <a:gd name="connsiteX1" fmla="*/ 40396 w 327740"/>
              <a:gd name="connsiteY1" fmla="*/ 492005 h 654004"/>
              <a:gd name="connsiteX2" fmla="*/ 6568 w 327740"/>
              <a:gd name="connsiteY2" fmla="*/ 482931 h 654004"/>
              <a:gd name="connsiteX3" fmla="*/ 88893 w 327740"/>
              <a:gd name="connsiteY3" fmla="*/ 649609 h 654004"/>
              <a:gd name="connsiteX4" fmla="*/ 243574 w 327740"/>
              <a:gd name="connsiteY4" fmla="*/ 546165 h 654004"/>
              <a:gd name="connsiteX5" fmla="*/ 209747 w 327740"/>
              <a:gd name="connsiteY5" fmla="*/ 537265 h 654004"/>
              <a:gd name="connsiteX6" fmla="*/ 352159 w 327740"/>
              <a:gd name="connsiteY6" fmla="*/ 6553 h 654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654004">
                <a:moveTo>
                  <a:pt x="170698" y="6556"/>
                </a:moveTo>
                <a:lnTo>
                  <a:pt x="40396" y="492005"/>
                </a:lnTo>
                <a:lnTo>
                  <a:pt x="6568" y="482931"/>
                </a:lnTo>
                <a:lnTo>
                  <a:pt x="88893" y="649609"/>
                </a:lnTo>
                <a:lnTo>
                  <a:pt x="243574" y="546165"/>
                </a:lnTo>
                <a:lnTo>
                  <a:pt x="209747" y="537265"/>
                </a:lnTo>
                <a:lnTo>
                  <a:pt x="352159" y="6553"/>
                </a:lnTo>
                <a:close/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5B65A64F-5346-8E18-D491-D86F9B101C81}"/>
              </a:ext>
            </a:extLst>
          </p:cNvPr>
          <p:cNvSpPr/>
          <p:nvPr/>
        </p:nvSpPr>
        <p:spPr>
          <a:xfrm>
            <a:off x="3655034" y="4143764"/>
            <a:ext cx="273117" cy="381503"/>
          </a:xfrm>
          <a:custGeom>
            <a:avLst/>
            <a:gdLst>
              <a:gd name="connsiteX0" fmla="*/ 55274 w 273116"/>
              <a:gd name="connsiteY0" fmla="*/ 379125 h 381502"/>
              <a:gd name="connsiteX1" fmla="*/ 264195 w 273116"/>
              <a:gd name="connsiteY1" fmla="*/ 290213 h 381502"/>
              <a:gd name="connsiteX2" fmla="*/ 230419 w 273116"/>
              <a:gd name="connsiteY2" fmla="*/ 281257 h 381502"/>
              <a:gd name="connsiteX3" fmla="*/ 304131 w 273116"/>
              <a:gd name="connsiteY3" fmla="*/ 6553 h 381502"/>
              <a:gd name="connsiteX4" fmla="*/ 6568 w 273116"/>
              <a:gd name="connsiteY4" fmla="*/ 6553 h 38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16" h="381502">
                <a:moveTo>
                  <a:pt x="55274" y="379125"/>
                </a:moveTo>
                <a:lnTo>
                  <a:pt x="264195" y="290213"/>
                </a:lnTo>
                <a:lnTo>
                  <a:pt x="230419" y="281257"/>
                </a:lnTo>
                <a:lnTo>
                  <a:pt x="304131" y="6553"/>
                </a:lnTo>
                <a:lnTo>
                  <a:pt x="6568" y="6553"/>
                </a:lnTo>
              </a:path>
            </a:pathLst>
          </a:custGeom>
          <a:solidFill>
            <a:srgbClr val="66FFFF"/>
          </a:solidFill>
          <a:ln w="1527" cap="rnd">
            <a:solidFill>
              <a:srgbClr val="66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8175BC6-A35B-A357-50BA-7B220617588B}"/>
              </a:ext>
            </a:extLst>
          </p:cNvPr>
          <p:cNvSpPr/>
          <p:nvPr/>
        </p:nvSpPr>
        <p:spPr>
          <a:xfrm>
            <a:off x="3570089" y="4146395"/>
            <a:ext cx="327740" cy="327002"/>
          </a:xfrm>
          <a:custGeom>
            <a:avLst/>
            <a:gdLst>
              <a:gd name="connsiteX0" fmla="*/ 91514 w 327740"/>
              <a:gd name="connsiteY0" fmla="*/ 3918 h 327002"/>
              <a:gd name="connsiteX1" fmla="*/ 37743 w 327740"/>
              <a:gd name="connsiteY1" fmla="*/ 204347 h 327002"/>
              <a:gd name="connsiteX2" fmla="*/ 3915 w 327740"/>
              <a:gd name="connsiteY2" fmla="*/ 195274 h 327002"/>
              <a:gd name="connsiteX3" fmla="*/ 140220 w 327740"/>
              <a:gd name="connsiteY3" fmla="*/ 376483 h 327002"/>
              <a:gd name="connsiteX4" fmla="*/ 285557 w 327740"/>
              <a:gd name="connsiteY4" fmla="*/ 314604 h 327002"/>
              <a:gd name="connsiteX5" fmla="*/ 368979 w 327740"/>
              <a:gd name="connsiteY5" fmla="*/ 3906 h 327002"/>
              <a:gd name="connsiteX6" fmla="*/ 91514 w 327740"/>
              <a:gd name="connsiteY6" fmla="*/ 3906 h 32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740" h="327002">
                <a:moveTo>
                  <a:pt x="91514" y="3918"/>
                </a:moveTo>
                <a:lnTo>
                  <a:pt x="37743" y="204347"/>
                </a:lnTo>
                <a:lnTo>
                  <a:pt x="3915" y="195274"/>
                </a:lnTo>
                <a:lnTo>
                  <a:pt x="140220" y="376483"/>
                </a:lnTo>
                <a:lnTo>
                  <a:pt x="285557" y="314604"/>
                </a:lnTo>
                <a:lnTo>
                  <a:pt x="368979" y="3906"/>
                </a:lnTo>
                <a:lnTo>
                  <a:pt x="91514" y="3906"/>
                </a:lnTo>
              </a:path>
            </a:pathLst>
          </a:custGeom>
          <a:solidFill>
            <a:srgbClr val="66FFFF"/>
          </a:solidFill>
          <a:ln w="910" cap="flat">
            <a:solidFill>
              <a:srgbClr val="66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93612AE0-78A3-3134-85C4-C051AFB0632C}"/>
              </a:ext>
            </a:extLst>
          </p:cNvPr>
          <p:cNvSpPr/>
          <p:nvPr/>
        </p:nvSpPr>
        <p:spPr>
          <a:xfrm>
            <a:off x="704478" y="6647438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2851" cap="rnd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66AAA305-0B7C-F0DE-695E-80DF761CE69A}"/>
              </a:ext>
            </a:extLst>
          </p:cNvPr>
          <p:cNvSpPr/>
          <p:nvPr/>
        </p:nvSpPr>
        <p:spPr>
          <a:xfrm>
            <a:off x="707202" y="3599288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1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1" y="12235"/>
                </a:lnTo>
              </a:path>
            </a:pathLst>
          </a:custGeom>
          <a:noFill/>
          <a:ln w="2851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1267963D-76AB-FB4D-74B9-9BC38831838D}"/>
              </a:ext>
            </a:extLst>
          </p:cNvPr>
          <p:cNvSpPr/>
          <p:nvPr/>
        </p:nvSpPr>
        <p:spPr>
          <a:xfrm>
            <a:off x="707424" y="6653309"/>
            <a:ext cx="2840415" cy="54500"/>
          </a:xfrm>
          <a:custGeom>
            <a:avLst/>
            <a:gdLst>
              <a:gd name="connsiteX0" fmla="*/ 6355 w 2840415"/>
              <a:gd name="connsiteY0" fmla="*/ 6341 h 0"/>
              <a:gd name="connsiteX1" fmla="*/ 2869013 w 2840415"/>
              <a:gd name="connsiteY1" fmla="*/ 634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40415">
                <a:moveTo>
                  <a:pt x="6355" y="6341"/>
                </a:moveTo>
                <a:lnTo>
                  <a:pt x="2869013" y="6341"/>
                </a:lnTo>
              </a:path>
            </a:pathLst>
          </a:custGeom>
          <a:noFill/>
          <a:ln w="1478" cap="rnd">
            <a:solidFill>
              <a:schemeClr val="tx1"/>
            </a:solidFill>
            <a:custDash>
              <a:ds d="11635" sp="4653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50F3C211-21AA-D95E-C346-C6ECF96A9C33}"/>
              </a:ext>
            </a:extLst>
          </p:cNvPr>
          <p:cNvSpPr/>
          <p:nvPr/>
        </p:nvSpPr>
        <p:spPr>
          <a:xfrm>
            <a:off x="4242859" y="3427370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2BD0E3B1-8E25-A116-EE4D-95000D057995}"/>
              </a:ext>
            </a:extLst>
          </p:cNvPr>
          <p:cNvSpPr/>
          <p:nvPr/>
        </p:nvSpPr>
        <p:spPr>
          <a:xfrm>
            <a:off x="3183410" y="3427711"/>
            <a:ext cx="1420208" cy="54500"/>
          </a:xfrm>
          <a:custGeom>
            <a:avLst/>
            <a:gdLst>
              <a:gd name="connsiteX0" fmla="*/ 11867 w 1420207"/>
              <a:gd name="connsiteY0" fmla="*/ 11840 h 0"/>
              <a:gd name="connsiteX1" fmla="*/ 1426085 w 1420207"/>
              <a:gd name="connsiteY1" fmla="*/ 1184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0207">
                <a:moveTo>
                  <a:pt x="11867" y="11840"/>
                </a:moveTo>
                <a:lnTo>
                  <a:pt x="1426085" y="11840"/>
                </a:lnTo>
              </a:path>
            </a:pathLst>
          </a:custGeom>
          <a:noFill/>
          <a:ln w="2759" cap="rnd">
            <a:solidFill>
              <a:srgbClr val="00FFFF"/>
            </a:solidFill>
            <a:custDash>
              <a:ds d="21725" sp="86899"/>
            </a:custDash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0D640A59-C69C-5C00-673B-A7740D4C07F1}"/>
              </a:ext>
            </a:extLst>
          </p:cNvPr>
          <p:cNvSpPr/>
          <p:nvPr/>
        </p:nvSpPr>
        <p:spPr>
          <a:xfrm>
            <a:off x="4242859" y="2295942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FF7C8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E046F8BD-89AC-2C92-D994-DAC838BFD2D3}"/>
              </a:ext>
            </a:extLst>
          </p:cNvPr>
          <p:cNvSpPr/>
          <p:nvPr/>
        </p:nvSpPr>
        <p:spPr>
          <a:xfrm>
            <a:off x="707218" y="3491843"/>
            <a:ext cx="710104" cy="54500"/>
          </a:xfrm>
          <a:custGeom>
            <a:avLst/>
            <a:gdLst>
              <a:gd name="connsiteX0" fmla="*/ 12262 w 710103"/>
              <a:gd name="connsiteY0" fmla="*/ 12235 h 0"/>
              <a:gd name="connsiteX1" fmla="*/ 745240 w 710103"/>
              <a:gd name="connsiteY1" fmla="*/ 12235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62" y="12235"/>
                </a:moveTo>
                <a:lnTo>
                  <a:pt x="745240" y="12235"/>
                </a:lnTo>
              </a:path>
            </a:pathLst>
          </a:custGeom>
          <a:noFill/>
          <a:ln w="2851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C09ADF11-C28E-9516-A417-455A23DFC026}"/>
              </a:ext>
            </a:extLst>
          </p:cNvPr>
          <p:cNvSpPr/>
          <p:nvPr/>
        </p:nvSpPr>
        <p:spPr>
          <a:xfrm>
            <a:off x="3309797" y="3378587"/>
            <a:ext cx="54623" cy="54500"/>
          </a:xfrm>
          <a:custGeom>
            <a:avLst/>
            <a:gdLst>
              <a:gd name="connsiteX0" fmla="*/ 10908 w 0"/>
              <a:gd name="connsiteY0" fmla="*/ 10849 h 0"/>
              <a:gd name="connsiteX1" fmla="*/ 10873 w 0"/>
              <a:gd name="connsiteY1" fmla="*/ 10883 h 0"/>
              <a:gd name="connsiteX2" fmla="*/ 10839 w 0"/>
              <a:gd name="connsiteY2" fmla="*/ 10849 h 0"/>
              <a:gd name="connsiteX3" fmla="*/ 10873 w 0"/>
              <a:gd name="connsiteY3" fmla="*/ 10815 h 0"/>
              <a:gd name="connsiteX4" fmla="*/ 10908 w 0"/>
              <a:gd name="connsiteY4" fmla="*/ 10849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>
                <a:moveTo>
                  <a:pt x="10908" y="10849"/>
                </a:moveTo>
                <a:cubicBezTo>
                  <a:pt x="10908" y="10868"/>
                  <a:pt x="10892" y="10883"/>
                  <a:pt x="10873" y="10883"/>
                </a:cubicBezTo>
                <a:cubicBezTo>
                  <a:pt x="10855" y="10883"/>
                  <a:pt x="10839" y="10868"/>
                  <a:pt x="10839" y="10849"/>
                </a:cubicBezTo>
                <a:cubicBezTo>
                  <a:pt x="10839" y="10830"/>
                  <a:pt x="10855" y="10815"/>
                  <a:pt x="10873" y="10815"/>
                </a:cubicBezTo>
                <a:cubicBezTo>
                  <a:pt x="10892" y="10815"/>
                  <a:pt x="10908" y="10830"/>
                  <a:pt x="10908" y="10849"/>
                </a:cubicBezTo>
                <a:close/>
              </a:path>
            </a:pathLst>
          </a:custGeom>
          <a:solidFill>
            <a:srgbClr val="FF0000"/>
          </a:solidFill>
          <a:ln w="252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904F4B9-1561-BE36-4F67-7B51A9578FD8}"/>
              </a:ext>
            </a:extLst>
          </p:cNvPr>
          <p:cNvSpPr/>
          <p:nvPr/>
        </p:nvSpPr>
        <p:spPr>
          <a:xfrm>
            <a:off x="2883584" y="4350071"/>
            <a:ext cx="218493" cy="163501"/>
          </a:xfrm>
          <a:custGeom>
            <a:avLst/>
            <a:gdLst>
              <a:gd name="connsiteX0" fmla="*/ 6145 w 218493"/>
              <a:gd name="connsiteY0" fmla="*/ 6131 h 163501"/>
              <a:gd name="connsiteX1" fmla="*/ 243152 w 218493"/>
              <a:gd name="connsiteY1" fmla="*/ 69365 h 163501"/>
              <a:gd name="connsiteX2" fmla="*/ 88471 w 218493"/>
              <a:gd name="connsiteY2" fmla="*/ 172809 h 16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493" h="163501">
                <a:moveTo>
                  <a:pt x="6145" y="6131"/>
                </a:moveTo>
                <a:lnTo>
                  <a:pt x="243152" y="69365"/>
                </a:lnTo>
                <a:lnTo>
                  <a:pt x="88471" y="172809"/>
                </a:lnTo>
                <a:close/>
              </a:path>
            </a:pathLst>
          </a:custGeom>
          <a:solidFill>
            <a:srgbClr val="00FFFF"/>
          </a:solidFill>
          <a:ln w="1429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C357A9F3-9267-EDC4-E3CF-C9E3E8264B6C}"/>
              </a:ext>
            </a:extLst>
          </p:cNvPr>
          <p:cNvSpPr/>
          <p:nvPr/>
        </p:nvSpPr>
        <p:spPr>
          <a:xfrm>
            <a:off x="2937408" y="3441541"/>
            <a:ext cx="382364" cy="926507"/>
          </a:xfrm>
          <a:custGeom>
            <a:avLst/>
            <a:gdLst>
              <a:gd name="connsiteX0" fmla="*/ 136742 w 382363"/>
              <a:gd name="connsiteY0" fmla="*/ 959101 h 926506"/>
              <a:gd name="connsiteX1" fmla="*/ 389452 w 382363"/>
              <a:gd name="connsiteY1" fmla="*/ 6131 h 926506"/>
              <a:gd name="connsiteX2" fmla="*/ 256011 w 382363"/>
              <a:gd name="connsiteY2" fmla="*/ 6131 h 926506"/>
              <a:gd name="connsiteX3" fmla="*/ 6145 w 382363"/>
              <a:gd name="connsiteY3" fmla="*/ 924644 h 92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363" h="926506">
                <a:moveTo>
                  <a:pt x="136742" y="959101"/>
                </a:moveTo>
                <a:lnTo>
                  <a:pt x="389452" y="6131"/>
                </a:lnTo>
                <a:lnTo>
                  <a:pt x="256011" y="6131"/>
                </a:lnTo>
                <a:lnTo>
                  <a:pt x="6145" y="924644"/>
                </a:lnTo>
                <a:close/>
              </a:path>
            </a:pathLst>
          </a:custGeom>
          <a:solidFill>
            <a:srgbClr val="00FFFF"/>
          </a:solidFill>
          <a:ln w="1429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3A09F0F-2ECA-0E01-286E-02B6C18DF98A}"/>
              </a:ext>
            </a:extLst>
          </p:cNvPr>
          <p:cNvSpPr txBox="1"/>
          <p:nvPr/>
        </p:nvSpPr>
        <p:spPr>
          <a:xfrm>
            <a:off x="2196702" y="422626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1223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F4D7B5C-9DB9-1311-4523-D9D4437DA2AF}"/>
              </a:ext>
            </a:extLst>
          </p:cNvPr>
          <p:cNvSpPr txBox="1"/>
          <p:nvPr/>
        </p:nvSpPr>
        <p:spPr>
          <a:xfrm>
            <a:off x="946311" y="3571780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1745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9C433F7-E3DC-7805-1CCB-B70B28C57820}"/>
              </a:ext>
            </a:extLst>
          </p:cNvPr>
          <p:cNvSpPr txBox="1"/>
          <p:nvPr/>
        </p:nvSpPr>
        <p:spPr>
          <a:xfrm>
            <a:off x="946311" y="3199941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1806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261E8A7-E3B5-5819-A15C-CFAAC3054E1C}"/>
              </a:ext>
            </a:extLst>
          </p:cNvPr>
          <p:cNvSpPr txBox="1"/>
          <p:nvPr/>
        </p:nvSpPr>
        <p:spPr>
          <a:xfrm>
            <a:off x="686477" y="6372635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0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35A72AD-A022-D691-AEA3-F10F7FC3968C}"/>
              </a:ext>
            </a:extLst>
          </p:cNvPr>
          <p:cNvSpPr txBox="1"/>
          <p:nvPr/>
        </p:nvSpPr>
        <p:spPr>
          <a:xfrm>
            <a:off x="4719971" y="3850508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1436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81E265B-9F6D-9C7D-35CE-812AD8B3BD55}"/>
              </a:ext>
            </a:extLst>
          </p:cNvPr>
          <p:cNvSpPr txBox="1"/>
          <p:nvPr/>
        </p:nvSpPr>
        <p:spPr>
          <a:xfrm>
            <a:off x="4719971" y="357567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1591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D352FC1-4DBD-3870-DBA6-68A29E2C59C7}"/>
              </a:ext>
            </a:extLst>
          </p:cNvPr>
          <p:cNvSpPr txBox="1"/>
          <p:nvPr/>
        </p:nvSpPr>
        <p:spPr>
          <a:xfrm>
            <a:off x="4730005" y="313407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1843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4D51D19-F037-2255-0191-71BFA1BFC905}"/>
              </a:ext>
            </a:extLst>
          </p:cNvPr>
          <p:cNvSpPr txBox="1"/>
          <p:nvPr/>
        </p:nvSpPr>
        <p:spPr>
          <a:xfrm>
            <a:off x="4686637" y="2001423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i="1" ker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2491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238D3011-FC1A-138D-5FC9-038DF9B98F8F}"/>
                  </a:ext>
                </a:extLst>
              </p:cNvPr>
              <p:cNvSpPr/>
              <p:nvPr/>
            </p:nvSpPr>
            <p:spPr>
              <a:xfrm>
                <a:off x="558103" y="359282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238D3011-FC1A-138D-5FC9-038DF9B98F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03" y="3592820"/>
                <a:ext cx="304142" cy="400110"/>
              </a:xfrm>
              <a:prstGeom prst="rect">
                <a:avLst/>
              </a:prstGeom>
              <a:blipFill>
                <a:blip r:embed="rId8"/>
                <a:stretch>
                  <a:fillRect r="-40816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8DC539AE-0D35-9983-5FC3-68942183ECA8}"/>
                  </a:ext>
                </a:extLst>
              </p:cNvPr>
              <p:cNvSpPr/>
              <p:nvPr/>
            </p:nvSpPr>
            <p:spPr>
              <a:xfrm>
                <a:off x="558103" y="3113146"/>
                <a:ext cx="304142" cy="40677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8DC539AE-0D35-9983-5FC3-68942183EC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03" y="3113146"/>
                <a:ext cx="304142" cy="406778"/>
              </a:xfrm>
              <a:prstGeom prst="rect">
                <a:avLst/>
              </a:prstGeom>
              <a:blipFill>
                <a:blip r:embed="rId9"/>
                <a:stretch>
                  <a:fillRect r="-3265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BF5DD23-1D9B-620D-F600-5295778E80F0}"/>
                  </a:ext>
                </a:extLst>
              </p:cNvPr>
              <p:cNvSpPr/>
              <p:nvPr/>
            </p:nvSpPr>
            <p:spPr>
              <a:xfrm>
                <a:off x="558103" y="6281791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BF5DD23-1D9B-620D-F600-5295778E80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03" y="6281791"/>
                <a:ext cx="304142" cy="400110"/>
              </a:xfrm>
              <a:prstGeom prst="rect">
                <a:avLst/>
              </a:prstGeom>
              <a:blipFill>
                <a:blip r:embed="rId10"/>
                <a:stretch>
                  <a:fillRect r="-40816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66E6EE2A-22CE-132C-6DD8-15278307A47F}"/>
                  </a:ext>
                </a:extLst>
              </p:cNvPr>
              <p:cNvSpPr/>
              <p:nvPr/>
            </p:nvSpPr>
            <p:spPr>
              <a:xfrm>
                <a:off x="1836849" y="4805756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66E6EE2A-22CE-132C-6DD8-15278307A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849" y="4805756"/>
                <a:ext cx="304142" cy="400110"/>
              </a:xfrm>
              <a:prstGeom prst="rect">
                <a:avLst/>
              </a:prstGeom>
              <a:blipFill>
                <a:blip r:embed="rId11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909DC8B-2932-8B63-4C89-12BE966C1FA3}"/>
                  </a:ext>
                </a:extLst>
              </p:cNvPr>
              <p:cNvSpPr/>
              <p:nvPr/>
            </p:nvSpPr>
            <p:spPr>
              <a:xfrm>
                <a:off x="3926111" y="3501459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4909DC8B-2932-8B63-4C89-12BE966C1F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111" y="3501459"/>
                <a:ext cx="304142" cy="400110"/>
              </a:xfrm>
              <a:prstGeom prst="rect">
                <a:avLst/>
              </a:prstGeom>
              <a:blipFill>
                <a:blip r:embed="rId13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1FF912AA-48DB-E018-4EBC-DE6A9CD17F44}"/>
                  </a:ext>
                </a:extLst>
              </p:cNvPr>
              <p:cNvSpPr/>
              <p:nvPr/>
            </p:nvSpPr>
            <p:spPr>
              <a:xfrm>
                <a:off x="3926111" y="305574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1FF912AA-48DB-E018-4EBC-DE6A9CD17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111" y="3055740"/>
                <a:ext cx="304142" cy="400110"/>
              </a:xfrm>
              <a:prstGeom prst="rect">
                <a:avLst/>
              </a:prstGeom>
              <a:blipFill>
                <a:blip r:embed="rId14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BBAE077B-C270-625E-D6B2-A26972027531}"/>
                  </a:ext>
                </a:extLst>
              </p:cNvPr>
              <p:cNvSpPr/>
              <p:nvPr/>
            </p:nvSpPr>
            <p:spPr>
              <a:xfrm>
                <a:off x="4092004" y="1938034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BBAE077B-C270-625E-D6B2-A269720275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004" y="1938034"/>
                <a:ext cx="304142" cy="400110"/>
              </a:xfrm>
              <a:prstGeom prst="rect">
                <a:avLst/>
              </a:prstGeom>
              <a:blipFill>
                <a:blip r:embed="rId15"/>
                <a:stretch>
                  <a:fillRect r="-400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93" name="Rectangle 103">
            <a:extLst>
              <a:ext uri="{FF2B5EF4-FFF2-40B4-BE49-F238E27FC236}">
                <a16:creationId xmlns:a16="http://schemas.microsoft.com/office/drawing/2014/main" id="{1180B921-4745-CD5B-DBDE-ECD2C49A5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361" y="3523327"/>
            <a:ext cx="752947" cy="369332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35(6</a:t>
            </a:r>
            <a:r>
              <a:rPr lang="en-CA" sz="16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6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1" name="Arrow: Down 210">
            <a:extLst>
              <a:ext uri="{FF2B5EF4-FFF2-40B4-BE49-F238E27FC236}">
                <a16:creationId xmlns:a16="http://schemas.microsoft.com/office/drawing/2014/main" id="{40DEF301-2C4D-FD46-1322-351A63E59398}"/>
              </a:ext>
            </a:extLst>
          </p:cNvPr>
          <p:cNvSpPr/>
          <p:nvPr/>
        </p:nvSpPr>
        <p:spPr>
          <a:xfrm>
            <a:off x="4424944" y="3444783"/>
            <a:ext cx="396489" cy="423829"/>
          </a:xfrm>
          <a:prstGeom prst="downArrow">
            <a:avLst>
              <a:gd name="adj1" fmla="val 76426"/>
              <a:gd name="adj2" fmla="val 51980"/>
            </a:avLst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2" name="Arrow: Down 211">
            <a:extLst>
              <a:ext uri="{FF2B5EF4-FFF2-40B4-BE49-F238E27FC236}">
                <a16:creationId xmlns:a16="http://schemas.microsoft.com/office/drawing/2014/main" id="{3FF42AA3-7362-4421-55ED-416524E386AA}"/>
              </a:ext>
            </a:extLst>
          </p:cNvPr>
          <p:cNvSpPr/>
          <p:nvPr/>
        </p:nvSpPr>
        <p:spPr>
          <a:xfrm>
            <a:off x="4424944" y="2320372"/>
            <a:ext cx="396489" cy="1119637"/>
          </a:xfrm>
          <a:prstGeom prst="downArrow">
            <a:avLst>
              <a:gd name="adj1" fmla="val 76426"/>
              <a:gd name="adj2" fmla="val 29758"/>
            </a:avLst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14" name="Rectangle 103">
            <a:extLst>
              <a:ext uri="{FF2B5EF4-FFF2-40B4-BE49-F238E27FC236}">
                <a16:creationId xmlns:a16="http://schemas.microsoft.com/office/drawing/2014/main" id="{076CF1A6-7B06-AFC1-980D-1D349C387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337" y="3481870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54(9)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216" name="Rectangle 103">
            <a:extLst>
              <a:ext uri="{FF2B5EF4-FFF2-40B4-BE49-F238E27FC236}">
                <a16:creationId xmlns:a16="http://schemas.microsoft.com/office/drawing/2014/main" id="{D4521984-E88D-67BE-AB3F-431ADE636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553" y="2712426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CF915A5-5C42-B734-1A6E-1F70F89E6FAC}"/>
                  </a:ext>
                </a:extLst>
              </p:cNvPr>
              <p:cNvSpPr/>
              <p:nvPr/>
            </p:nvSpPr>
            <p:spPr>
              <a:xfrm>
                <a:off x="3926111" y="3794862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en-CA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7CF915A5-5C42-B734-1A6E-1F70F89E6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111" y="3794862"/>
                <a:ext cx="304142" cy="400110"/>
              </a:xfrm>
              <a:prstGeom prst="rect">
                <a:avLst/>
              </a:prstGeom>
              <a:blipFill>
                <a:blip r:embed="rId16"/>
                <a:stretch>
                  <a:fillRect r="-40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03DACE39-BC07-A0F3-7321-2AA17C2CCAB7}"/>
              </a:ext>
            </a:extLst>
          </p:cNvPr>
          <p:cNvSpPr/>
          <p:nvPr/>
        </p:nvSpPr>
        <p:spPr>
          <a:xfrm>
            <a:off x="10490991" y="3873202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8" name="Freeform: Shape 227">
            <a:extLst>
              <a:ext uri="{FF2B5EF4-FFF2-40B4-BE49-F238E27FC236}">
                <a16:creationId xmlns:a16="http://schemas.microsoft.com/office/drawing/2014/main" id="{F6CFA3E8-E4AE-F326-9FDD-53EADB471D0B}"/>
              </a:ext>
            </a:extLst>
          </p:cNvPr>
          <p:cNvSpPr/>
          <p:nvPr/>
        </p:nvSpPr>
        <p:spPr>
          <a:xfrm>
            <a:off x="10490991" y="3432926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00FFFF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3028E31F-AE38-5C1D-3638-03683C43D4C5}"/>
              </a:ext>
            </a:extLst>
          </p:cNvPr>
          <p:cNvSpPr/>
          <p:nvPr/>
        </p:nvSpPr>
        <p:spPr>
          <a:xfrm>
            <a:off x="10490991" y="2301498"/>
            <a:ext cx="710104" cy="54500"/>
          </a:xfrm>
          <a:custGeom>
            <a:avLst/>
            <a:gdLst>
              <a:gd name="connsiteX0" fmla="*/ 12209 w 710103"/>
              <a:gd name="connsiteY0" fmla="*/ 12181 h 0"/>
              <a:gd name="connsiteX1" fmla="*/ 738808 w 710103"/>
              <a:gd name="connsiteY1" fmla="*/ 1218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0103">
                <a:moveTo>
                  <a:pt x="12209" y="12181"/>
                </a:moveTo>
                <a:lnTo>
                  <a:pt x="738808" y="12181"/>
                </a:lnTo>
              </a:path>
            </a:pathLst>
          </a:custGeom>
          <a:noFill/>
          <a:ln w="2839" cap="rnd">
            <a:solidFill>
              <a:srgbClr val="FF7C80"/>
            </a:solidFill>
            <a:prstDash val="solid"/>
            <a:round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4AF3C54-4ED7-9376-77A8-A59321EE72FC}"/>
              </a:ext>
            </a:extLst>
          </p:cNvPr>
          <p:cNvSpPr txBox="1"/>
          <p:nvPr/>
        </p:nvSpPr>
        <p:spPr>
          <a:xfrm>
            <a:off x="10968103" y="3139635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1" u="none" strike="noStrike" kern="0" cap="none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1843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618643DC-4277-873E-4AD6-0E6B95103093}"/>
              </a:ext>
            </a:extLst>
          </p:cNvPr>
          <p:cNvSpPr txBox="1"/>
          <p:nvPr/>
        </p:nvSpPr>
        <p:spPr>
          <a:xfrm>
            <a:off x="10934769" y="2006979"/>
            <a:ext cx="70758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36855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600" i="1" kern="0"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2491</a:t>
            </a:r>
            <a:endParaRPr kumimoji="0" lang="en-GB" sz="1600" b="0" i="1" u="none" strike="noStrike" kern="0" cap="none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1BD6F01B-008E-CAFA-A685-671CEBA8A688}"/>
                  </a:ext>
                </a:extLst>
              </p:cNvPr>
              <p:cNvSpPr/>
              <p:nvPr/>
            </p:nvSpPr>
            <p:spPr>
              <a:xfrm>
                <a:off x="10174243" y="3061296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1BD6F01B-008E-CAFA-A685-671CEBA8A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243" y="3061296"/>
                <a:ext cx="304142" cy="400110"/>
              </a:xfrm>
              <a:prstGeom prst="rect">
                <a:avLst/>
              </a:prstGeom>
              <a:blipFill>
                <a:blip r:embed="rId14"/>
                <a:stretch>
                  <a:fillRect r="-40000" b="-15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0BDE334C-8734-F84A-BC0C-E3363EA0FC2F}"/>
                  </a:ext>
                </a:extLst>
              </p:cNvPr>
              <p:cNvSpPr/>
              <p:nvPr/>
            </p:nvSpPr>
            <p:spPr>
              <a:xfrm>
                <a:off x="10340136" y="1943590"/>
                <a:ext cx="304142" cy="40011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368557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b>
                          <m:r>
                            <a:rPr kumimoji="0" lang="ru-RU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GB" sz="2000" b="0" i="1" u="none" strike="noStrike" kern="0" cap="none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kumimoji="0" lang="en-GB" sz="4400" b="0" i="0" u="none" strike="noStrike" kern="0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0BDE334C-8734-F84A-BC0C-E3363EA0FC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0136" y="1943590"/>
                <a:ext cx="304142" cy="400110"/>
              </a:xfrm>
              <a:prstGeom prst="rect">
                <a:avLst/>
              </a:prstGeom>
              <a:blipFill>
                <a:blip r:embed="rId15"/>
                <a:stretch>
                  <a:fillRect r="-40000" b="-153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2" name="Arrow: Down 241">
            <a:extLst>
              <a:ext uri="{FF2B5EF4-FFF2-40B4-BE49-F238E27FC236}">
                <a16:creationId xmlns:a16="http://schemas.microsoft.com/office/drawing/2014/main" id="{2B1F1658-A6CD-D0C9-BC5C-6AFE52BEFD98}"/>
              </a:ext>
            </a:extLst>
          </p:cNvPr>
          <p:cNvSpPr/>
          <p:nvPr/>
        </p:nvSpPr>
        <p:spPr>
          <a:xfrm>
            <a:off x="10673076" y="3450339"/>
            <a:ext cx="396489" cy="423829"/>
          </a:xfrm>
          <a:prstGeom prst="downArrow">
            <a:avLst>
              <a:gd name="adj1" fmla="val 76426"/>
              <a:gd name="adj2" fmla="val 51980"/>
            </a:avLst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3" name="Arrow: Down 242">
            <a:extLst>
              <a:ext uri="{FF2B5EF4-FFF2-40B4-BE49-F238E27FC236}">
                <a16:creationId xmlns:a16="http://schemas.microsoft.com/office/drawing/2014/main" id="{AF8C8A64-56D7-FF35-D6CA-0EF175063C62}"/>
              </a:ext>
            </a:extLst>
          </p:cNvPr>
          <p:cNvSpPr/>
          <p:nvPr/>
        </p:nvSpPr>
        <p:spPr>
          <a:xfrm>
            <a:off x="10673076" y="2325928"/>
            <a:ext cx="396489" cy="1119637"/>
          </a:xfrm>
          <a:prstGeom prst="downArrow">
            <a:avLst>
              <a:gd name="adj1" fmla="val 76426"/>
              <a:gd name="adj2" fmla="val 29758"/>
            </a:avLst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245" name="Rectangle 103">
            <a:extLst>
              <a:ext uri="{FF2B5EF4-FFF2-40B4-BE49-F238E27FC236}">
                <a16:creationId xmlns:a16="http://schemas.microsoft.com/office/drawing/2014/main" id="{2044193A-FA18-699E-4264-DE7E8A233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7685" y="2717982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EA0631F6-7B2E-1F21-7EB2-FCD8E2A12D41}"/>
              </a:ext>
            </a:extLst>
          </p:cNvPr>
          <p:cNvSpPr/>
          <p:nvPr/>
        </p:nvSpPr>
        <p:spPr>
          <a:xfrm>
            <a:off x="9132620" y="4342748"/>
            <a:ext cx="218493" cy="163501"/>
          </a:xfrm>
          <a:custGeom>
            <a:avLst/>
            <a:gdLst>
              <a:gd name="connsiteX0" fmla="*/ 6145 w 218493"/>
              <a:gd name="connsiteY0" fmla="*/ 6131 h 163501"/>
              <a:gd name="connsiteX1" fmla="*/ 243152 w 218493"/>
              <a:gd name="connsiteY1" fmla="*/ 69365 h 163501"/>
              <a:gd name="connsiteX2" fmla="*/ 88471 w 218493"/>
              <a:gd name="connsiteY2" fmla="*/ 172809 h 16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493" h="163501">
                <a:moveTo>
                  <a:pt x="6145" y="6131"/>
                </a:moveTo>
                <a:lnTo>
                  <a:pt x="243152" y="69365"/>
                </a:lnTo>
                <a:lnTo>
                  <a:pt x="88471" y="172809"/>
                </a:lnTo>
                <a:close/>
              </a:path>
            </a:pathLst>
          </a:custGeom>
          <a:solidFill>
            <a:srgbClr val="00FFFF"/>
          </a:solidFill>
          <a:ln w="1429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1DB80A7A-0244-E312-95B1-FB907545A62E}"/>
              </a:ext>
            </a:extLst>
          </p:cNvPr>
          <p:cNvSpPr/>
          <p:nvPr/>
        </p:nvSpPr>
        <p:spPr>
          <a:xfrm>
            <a:off x="9186444" y="3434218"/>
            <a:ext cx="382364" cy="926507"/>
          </a:xfrm>
          <a:custGeom>
            <a:avLst/>
            <a:gdLst>
              <a:gd name="connsiteX0" fmla="*/ 136742 w 382363"/>
              <a:gd name="connsiteY0" fmla="*/ 959101 h 926506"/>
              <a:gd name="connsiteX1" fmla="*/ 389452 w 382363"/>
              <a:gd name="connsiteY1" fmla="*/ 6131 h 926506"/>
              <a:gd name="connsiteX2" fmla="*/ 256011 w 382363"/>
              <a:gd name="connsiteY2" fmla="*/ 6131 h 926506"/>
              <a:gd name="connsiteX3" fmla="*/ 6145 w 382363"/>
              <a:gd name="connsiteY3" fmla="*/ 924644 h 92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363" h="926506">
                <a:moveTo>
                  <a:pt x="136742" y="959101"/>
                </a:moveTo>
                <a:lnTo>
                  <a:pt x="389452" y="6131"/>
                </a:lnTo>
                <a:lnTo>
                  <a:pt x="256011" y="6131"/>
                </a:lnTo>
                <a:lnTo>
                  <a:pt x="6145" y="924644"/>
                </a:lnTo>
                <a:close/>
              </a:path>
            </a:pathLst>
          </a:custGeom>
          <a:solidFill>
            <a:srgbClr val="00FFFF"/>
          </a:solidFill>
          <a:ln w="1429" cap="flat">
            <a:solidFill>
              <a:srgbClr val="00FFFF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9E636BD7-4D25-BEC1-0AFB-1B1CB1130821}"/>
              </a:ext>
            </a:extLst>
          </p:cNvPr>
          <p:cNvSpPr/>
          <p:nvPr/>
        </p:nvSpPr>
        <p:spPr>
          <a:xfrm>
            <a:off x="217003" y="1458096"/>
            <a:ext cx="24714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P. Singh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PRL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121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192501 (2018)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F8EAE280-5E4D-5F82-7259-ACA39B2000EE}"/>
              </a:ext>
            </a:extLst>
          </p:cNvPr>
          <p:cNvSpPr/>
          <p:nvPr/>
        </p:nvSpPr>
        <p:spPr>
          <a:xfrm>
            <a:off x="223832" y="815634"/>
            <a:ext cx="2471415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flat"/>
        </p:spPr>
        <p:txBody>
          <a:bodyPr wrap="square" lIns="91440" tIns="45720" rIns="91440" bIns="45720" anchor="t">
            <a:spAutoFit/>
          </a:bodyPr>
          <a:lstStyle/>
          <a:p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G. Pasqualato </a:t>
            </a:r>
            <a:r>
              <a:rPr lang="it-IT" sz="1600" i="1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, EPJ A </a:t>
            </a:r>
            <a:r>
              <a:rPr lang="it-IT" sz="1600" b="1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, 276 (2023)</a:t>
            </a:r>
          </a:p>
        </p:txBody>
      </p:sp>
      <p:sp useBgFill="1">
        <p:nvSpPr>
          <p:cNvPr id="2" name="Rectangle 103">
            <a:extLst>
              <a:ext uri="{FF2B5EF4-FFF2-40B4-BE49-F238E27FC236}">
                <a16:creationId xmlns:a16="http://schemas.microsoft.com/office/drawing/2014/main" id="{8083D4E1-93F8-5D2D-5BCB-8C0CFD1AA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2222" y="3455850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52.4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3" name="Rectangle 103">
            <a:extLst>
              <a:ext uri="{FF2B5EF4-FFF2-40B4-BE49-F238E27FC236}">
                <a16:creationId xmlns:a16="http://schemas.microsoft.com/office/drawing/2014/main" id="{E67664C3-6C11-BEB6-0A9D-CF05D55BA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143" y="3559395"/>
            <a:ext cx="665044" cy="308650"/>
          </a:xfrm>
          <a:prstGeom prst="rect">
            <a:avLst/>
          </a:prstGeom>
          <a:ln w="11113">
            <a:noFill/>
            <a:prstDash val="solid"/>
            <a:miter lim="800000"/>
            <a:headEnd/>
            <a:tailEnd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CA" sz="1400" b="1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33.6</a:t>
            </a:r>
            <a:endParaRPr lang="en-GB" sz="1400" b="1">
              <a:solidFill>
                <a:srgbClr val="66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8609F74-33B5-F52A-714F-134710C0D8A1}"/>
                  </a:ext>
                </a:extLst>
              </p:cNvPr>
              <p:cNvSpPr/>
              <p:nvPr/>
            </p:nvSpPr>
            <p:spPr>
              <a:xfrm>
                <a:off x="2771845" y="1480087"/>
                <a:ext cx="3567067" cy="369332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𝟏𝟎𝟑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𝟑𝟔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8609F74-33B5-F52A-714F-134710C0D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45" y="1480087"/>
                <a:ext cx="3567067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3D56BA-A3E4-B963-E050-5A230FD3D610}"/>
                  </a:ext>
                </a:extLst>
              </p:cNvPr>
              <p:cNvSpPr/>
              <p:nvPr/>
            </p:nvSpPr>
            <p:spPr>
              <a:xfrm>
                <a:off x="2771845" y="770231"/>
                <a:ext cx="3429208" cy="646331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3690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𝟖𝟓</m:t>
                      </m:r>
                      <m:d>
                        <m:dPr>
                          <m:ctrlP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3D56BA-A3E4-B963-E050-5A230FD3D6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45" y="770231"/>
                <a:ext cx="3429208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54C7C09-5B64-3F02-797B-F2835104E8FA}"/>
                  </a:ext>
                </a:extLst>
              </p:cNvPr>
              <p:cNvSpPr/>
              <p:nvPr/>
            </p:nvSpPr>
            <p:spPr>
              <a:xfrm>
                <a:off x="7544407" y="1464910"/>
                <a:ext cx="3186321" cy="369332"/>
              </a:xfrm>
              <a:prstGeom prst="rect">
                <a:avLst/>
              </a:prstGeom>
              <a:effectLst>
                <a:softEdge rad="25400"/>
              </a:effectLst>
            </p:spPr>
            <p:txBody>
              <a:bodyPr wrap="none">
                <a:spAutoFit/>
              </a:bodyPr>
              <a:lstStyle/>
              <a:p>
                <a:pPr marL="3690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2;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b>
                              <m:r>
                                <a:rPr lang="en-GB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𝟗𝟒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𝐖</m:t>
                      </m:r>
                      <m:r>
                        <a:rPr lang="en-GB" b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𝐮</m:t>
                      </m:r>
                      <m:r>
                        <a:rPr lang="en-GB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 useBgFill="1"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54C7C09-5B64-3F02-797B-F2835104E8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4407" y="1464910"/>
                <a:ext cx="3186321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effectLst>
                <a:softEdge rad="254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9D1E07-30CC-303A-293D-C53391792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82A26093-3FEC-6F67-8DB7-42497CFF4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150BAAFA-9A25-EB16-F702-B3E772FE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17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 animBg="1"/>
      <p:bldP spid="4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B803CA6-89E6-5EF5-F32E-556852CAD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829376"/>
            <a:ext cx="10482548" cy="46239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6CE757-5DD0-FD8C-3521-9532A088C7E3}"/>
              </a:ext>
            </a:extLst>
          </p:cNvPr>
          <p:cNvSpPr txBox="1"/>
          <p:nvPr/>
        </p:nvSpPr>
        <p:spPr>
          <a:xfrm>
            <a:off x="3042437" y="5076804"/>
            <a:ext cx="1126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600" baseline="30000" dirty="0">
                <a:solidFill>
                  <a:srgbClr val="C20430"/>
                </a:solidFill>
              </a:rPr>
              <a:t>96</a:t>
            </a:r>
            <a:r>
              <a:rPr lang="en-CA" sz="3600" dirty="0">
                <a:solidFill>
                  <a:srgbClr val="C20430"/>
                </a:solidFill>
              </a:rPr>
              <a:t>Sr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1EEA45-1D8E-3E3B-12B9-09FB7D8BD60B}"/>
              </a:ext>
            </a:extLst>
          </p:cNvPr>
          <p:cNvSpPr txBox="1"/>
          <p:nvPr/>
        </p:nvSpPr>
        <p:spPr>
          <a:xfrm>
            <a:off x="10070019" y="5106459"/>
            <a:ext cx="1126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600" baseline="30000" dirty="0">
                <a:solidFill>
                  <a:srgbClr val="C20430"/>
                </a:solidFill>
              </a:rPr>
              <a:t>98</a:t>
            </a:r>
            <a:r>
              <a:rPr lang="en-CA" sz="3600" dirty="0">
                <a:solidFill>
                  <a:srgbClr val="C20430"/>
                </a:solidFill>
              </a:rPr>
              <a:t>Sr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EC95D90-E46F-592E-7A1A-F92F9C45101F}"/>
              </a:ext>
            </a:extLst>
          </p:cNvPr>
          <p:cNvSpPr/>
          <p:nvPr/>
        </p:nvSpPr>
        <p:spPr>
          <a:xfrm>
            <a:off x="1731262" y="5177089"/>
            <a:ext cx="971744" cy="559144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6B41459-FE6D-546C-DE9B-010AC46D0BC7}"/>
              </a:ext>
            </a:extLst>
          </p:cNvPr>
          <p:cNvSpPr/>
          <p:nvPr/>
        </p:nvSpPr>
        <p:spPr>
          <a:xfrm>
            <a:off x="8772525" y="4840827"/>
            <a:ext cx="896752" cy="559144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F43DA60-493A-C892-4EF2-210E96434D2C}"/>
                  </a:ext>
                </a:extLst>
              </p:cNvPr>
              <p:cNvSpPr txBox="1"/>
              <p:nvPr/>
            </p:nvSpPr>
            <p:spPr>
              <a:xfrm>
                <a:off x="6125868" y="5218254"/>
                <a:ext cx="1011292" cy="3634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600" dirty="0"/>
                  <a:t>-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16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1600" b="0" i="0" smtClean="0">
                            <a:latin typeface="Cambria Math" panose="02040503050406030204" pitchFamily="18" charset="0"/>
                          </a:rPr>
                          <m:t>1.87</m:t>
                        </m:r>
                      </m:e>
                      <m:sub>
                        <m:r>
                          <a:rPr lang="en-CA" sz="1600" b="0" i="0" smtClean="0">
                            <a:latin typeface="Cambria Math" panose="02040503050406030204" pitchFamily="18" charset="0"/>
                          </a:rPr>
                          <m:t>−25</m:t>
                        </m:r>
                      </m:sub>
                      <m:sup>
                        <m:r>
                          <a:rPr lang="en-CA" sz="1600" b="0" i="0" smtClean="0">
                            <a:latin typeface="Cambria Math" panose="02040503050406030204" pitchFamily="18" charset="0"/>
                          </a:rPr>
                          <m:t>+14</m:t>
                        </m:r>
                      </m:sup>
                    </m:sSubSup>
                  </m:oMath>
                </a14:m>
                <a:endParaRPr lang="en-CA" sz="1600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F43DA60-493A-C892-4EF2-210E96434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868" y="5218254"/>
                <a:ext cx="1011292" cy="363433"/>
              </a:xfrm>
              <a:prstGeom prst="rect">
                <a:avLst/>
              </a:prstGeom>
              <a:blipFill>
                <a:blip r:embed="rId4"/>
                <a:stretch>
                  <a:fillRect l="-3614" t="-3333" b="-1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DB20D799-73FD-A078-FF17-DFBEC5E9664D}"/>
              </a:ext>
            </a:extLst>
          </p:cNvPr>
          <p:cNvSpPr/>
          <p:nvPr/>
        </p:nvSpPr>
        <p:spPr>
          <a:xfrm>
            <a:off x="2873502" y="2674340"/>
            <a:ext cx="1497330" cy="998667"/>
          </a:xfrm>
          <a:prstGeom prst="rect">
            <a:avLst/>
          </a:prstGeom>
          <a:solidFill>
            <a:srgbClr val="C0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A1510CD-EC09-3890-45A0-61FB6320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Structure of </a:t>
            </a:r>
            <a:r>
              <a:rPr lang="en-CA" baseline="30000" dirty="0"/>
              <a:t>96</a:t>
            </a:r>
            <a:r>
              <a:rPr lang="en-CA" dirty="0"/>
              <a:t>Sr and </a:t>
            </a:r>
            <a:r>
              <a:rPr lang="en-CA" baseline="30000" dirty="0"/>
              <a:t>98</a:t>
            </a:r>
            <a:r>
              <a:rPr lang="en-CA" dirty="0"/>
              <a:t>Sr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B99075E2-124D-CFF5-4CC6-0050C8D99E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861633"/>
                <a:ext cx="10972800" cy="5547756"/>
              </a:xfrm>
            </p:spPr>
            <p:txBody>
              <a:bodyPr>
                <a:normAutofit/>
              </a:bodyPr>
              <a:lstStyle/>
              <a:p>
                <a:r>
                  <a:rPr lang="en-CA" sz="2400" b="1" dirty="0">
                    <a:solidFill>
                      <a:srgbClr val="000000"/>
                    </a:solidFill>
                  </a:rPr>
                  <a:t>Strong evidence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b="1" i="1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b>
                        <m:r>
                          <a:rPr lang="en-CA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CA" sz="24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CA" sz="2400" b="1" dirty="0"/>
                  <a:t>(</a:t>
                </a:r>
                <a:r>
                  <a:rPr lang="en-CA" sz="2400" b="1" baseline="30000" dirty="0"/>
                  <a:t>96</a:t>
                </a:r>
                <a:r>
                  <a:rPr lang="en-CA" sz="2400" b="1" dirty="0"/>
                  <a:t>Sr) ↔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400" b="1" i="1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b>
                        <m:r>
                          <a:rPr lang="en-CA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CA" sz="24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m:rPr>
                        <m:nor/>
                      </m:rPr>
                      <a:rPr lang="en-CA" sz="2400" b="1" i="0" dirty="0"/>
                      <m:t>(</m:t>
                    </m:r>
                    <m:r>
                      <m:rPr>
                        <m:nor/>
                      </m:rPr>
                      <a:rPr lang="en-CA" sz="2400" b="1" i="0" baseline="30000" dirty="0"/>
                      <m:t>98</m:t>
                    </m:r>
                    <m:r>
                      <m:rPr>
                        <m:nor/>
                      </m:rPr>
                      <a:rPr lang="en-CA" sz="2400" b="1" i="0" dirty="0"/>
                      <m:t>Sr)</m:t>
                    </m:r>
                  </m:oMath>
                </a14:m>
                <a:r>
                  <a:rPr lang="en-CA" sz="2400" b="1" dirty="0"/>
                  <a:t>, but we do not know the nature of the excited 0</a:t>
                </a:r>
                <a:r>
                  <a:rPr lang="en-CA" sz="2400" b="1" baseline="30000" dirty="0"/>
                  <a:t>+</a:t>
                </a:r>
                <a:r>
                  <a:rPr lang="en-CA" sz="2400" b="1" dirty="0"/>
                  <a:t> states in </a:t>
                </a:r>
                <a:r>
                  <a:rPr lang="en-CA" sz="2400" b="1" baseline="30000" dirty="0"/>
                  <a:t>96</a:t>
                </a:r>
                <a:r>
                  <a:rPr lang="en-CA" sz="2400" b="1" dirty="0"/>
                  <a:t>Sr</a:t>
                </a:r>
              </a:p>
              <a:p>
                <a:endParaRPr lang="en-CA" sz="2400" b="1" dirty="0"/>
              </a:p>
            </p:txBody>
          </p:sp>
        </mc:Choice>
        <mc:Fallback xmlns="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B99075E2-124D-CFF5-4CC6-0050C8D99E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861633"/>
                <a:ext cx="10972800" cy="5547756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EFCA5BD-14C0-9761-6FDB-3A0DF3924580}"/>
              </a:ext>
            </a:extLst>
          </p:cNvPr>
          <p:cNvSpPr txBox="1"/>
          <p:nvPr/>
        </p:nvSpPr>
        <p:spPr>
          <a:xfrm>
            <a:off x="5913064" y="3721191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+mj-lt"/>
              </a:rPr>
              <a:t>Q</a:t>
            </a:r>
            <a:r>
              <a:rPr lang="en-US" sz="2000" b="1" baseline="-25000" dirty="0">
                <a:latin typeface="+mj-lt"/>
              </a:rPr>
              <a:t>s </a:t>
            </a:r>
            <a:r>
              <a:rPr lang="en-US" sz="2000" b="1" dirty="0">
                <a:latin typeface="+mj-lt"/>
              </a:rPr>
              <a:t>(</a:t>
            </a:r>
            <a:r>
              <a:rPr lang="en-US" sz="2000" b="1" dirty="0" err="1">
                <a:latin typeface="+mj-lt"/>
              </a:rPr>
              <a:t>eb</a:t>
            </a:r>
            <a:r>
              <a:rPr lang="en-US" sz="2000" b="1" dirty="0">
                <a:latin typeface="+mj-lt"/>
              </a:rPr>
              <a:t>) </a:t>
            </a:r>
            <a:endParaRPr lang="en-CA" sz="2000" b="1" dirty="0">
              <a:latin typeface="+mj-lt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47DA7F0-9994-D3F9-4032-49A816AFE29C}"/>
              </a:ext>
            </a:extLst>
          </p:cNvPr>
          <p:cNvCxnSpPr>
            <a:cxnSpLocks/>
          </p:cNvCxnSpPr>
          <p:nvPr/>
        </p:nvCxnSpPr>
        <p:spPr>
          <a:xfrm>
            <a:off x="6798127" y="4043739"/>
            <a:ext cx="1224136" cy="372918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A001486-FC5C-BAD3-5671-9DC44C193036}"/>
              </a:ext>
            </a:extLst>
          </p:cNvPr>
          <p:cNvCxnSpPr>
            <a:cxnSpLocks/>
          </p:cNvCxnSpPr>
          <p:nvPr/>
        </p:nvCxnSpPr>
        <p:spPr>
          <a:xfrm>
            <a:off x="6417120" y="4152696"/>
            <a:ext cx="91755" cy="912033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4487906-E541-1A19-757F-BFCCED5DB383}"/>
              </a:ext>
            </a:extLst>
          </p:cNvPr>
          <p:cNvSpPr txBox="1"/>
          <p:nvPr/>
        </p:nvSpPr>
        <p:spPr>
          <a:xfrm>
            <a:off x="9535822" y="4556730"/>
            <a:ext cx="1689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+mj-lt"/>
              </a:rPr>
              <a:t>B(E2) </a:t>
            </a:r>
            <a:r>
              <a:rPr lang="en-US" sz="2000" b="1" dirty="0">
                <a:latin typeface="+mj-lt"/>
              </a:rPr>
              <a:t>(</a:t>
            </a:r>
            <a:r>
              <a:rPr lang="en-US" sz="2000" b="1" dirty="0" err="1">
                <a:latin typeface="+mj-lt"/>
              </a:rPr>
              <a:t>W.u</a:t>
            </a:r>
            <a:r>
              <a:rPr lang="en-US" sz="2000" b="1" dirty="0">
                <a:latin typeface="+mj-lt"/>
              </a:rPr>
              <a:t>.) </a:t>
            </a:r>
            <a:endParaRPr lang="en-CA" sz="2000" b="1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8EF182-D0CD-585C-E94C-D402F1C7A085}"/>
              </a:ext>
            </a:extLst>
          </p:cNvPr>
          <p:cNvSpPr txBox="1"/>
          <p:nvPr/>
        </p:nvSpPr>
        <p:spPr>
          <a:xfrm>
            <a:off x="9749141" y="5924867"/>
            <a:ext cx="1689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+mj-lt"/>
              </a:rPr>
              <a:t>10</a:t>
            </a:r>
            <a:r>
              <a:rPr lang="en-US" sz="2000" b="1" i="1" baseline="30000" dirty="0">
                <a:latin typeface="+mj-lt"/>
              </a:rPr>
              <a:t>3</a:t>
            </a:r>
            <a:r>
              <a:rPr lang="en-US" sz="2000" b="1" i="1" dirty="0">
                <a:latin typeface="+mj-lt"/>
              </a:rPr>
              <a:t> ×</a:t>
            </a:r>
            <a:r>
              <a:rPr lang="en-US" sz="2000" b="1" i="1" dirty="0">
                <a:latin typeface="Symbol" panose="05050102010706020507" pitchFamily="18" charset="2"/>
              </a:rPr>
              <a:t>r</a:t>
            </a:r>
            <a:r>
              <a:rPr lang="en-US" sz="2000" b="1" i="1" baseline="30000" dirty="0">
                <a:latin typeface="+mj-lt"/>
              </a:rPr>
              <a:t>2</a:t>
            </a:r>
            <a:r>
              <a:rPr lang="en-US" sz="2000" b="1" i="1" dirty="0">
                <a:latin typeface="+mj-lt"/>
              </a:rPr>
              <a:t>(E0)</a:t>
            </a:r>
            <a:r>
              <a:rPr lang="en-US" sz="2000" b="1" dirty="0">
                <a:latin typeface="+mj-lt"/>
              </a:rPr>
              <a:t> </a:t>
            </a:r>
            <a:endParaRPr lang="en-CA" sz="2000" b="1" dirty="0">
              <a:latin typeface="+mj-lt"/>
            </a:endParaRP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9E5FBF22-A770-D3FF-7766-0586C7772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243B752B-DDA0-1AB1-99C3-3285FD68E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41</a:t>
            </a:fld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F8C45-EC65-C574-0DB3-39C3CA241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01039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08F02-6548-2C4D-7E1E-F248183C5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169985"/>
            <a:ext cx="9374832" cy="465240"/>
          </a:xfrm>
        </p:spPr>
        <p:txBody>
          <a:bodyPr/>
          <a:lstStyle/>
          <a:p>
            <a:r>
              <a:rPr lang="en-US" sz="2800" dirty="0"/>
              <a:t>Multiparticle-</a:t>
            </a:r>
            <a:r>
              <a:rPr lang="en-US" sz="2800" dirty="0" err="1"/>
              <a:t>multihole</a:t>
            </a:r>
            <a:r>
              <a:rPr lang="en-US" sz="2800" dirty="0"/>
              <a:t> states and shape coexistence</a:t>
            </a:r>
            <a:endParaRPr lang="en-CA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BC274-825B-55C0-BB31-CEB373C5C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51" y="951505"/>
            <a:ext cx="4838328" cy="5645847"/>
          </a:xfrm>
        </p:spPr>
        <p:txBody>
          <a:bodyPr>
            <a:normAutofit/>
          </a:bodyPr>
          <a:lstStyle/>
          <a:p>
            <a:r>
              <a:rPr lang="en-US" sz="2000" b="1" dirty="0"/>
              <a:t>Deformation is driven by the quadrupole-quadrupole interaction between protons and neutrons – the more valence particles of both types, the greater the deformation (up to a point) </a:t>
            </a:r>
          </a:p>
          <a:p>
            <a:endParaRPr lang="en-US" sz="2000" b="1" dirty="0"/>
          </a:p>
          <a:p>
            <a:r>
              <a:rPr lang="en-US" sz="2000" b="1" dirty="0"/>
              <a:t>There can be a substantial gain in energy due to correlations between the particles such that the energy cost for promoting particle across shells can be offset</a:t>
            </a:r>
          </a:p>
          <a:p>
            <a:endParaRPr lang="en-CA" sz="2000" b="1" dirty="0"/>
          </a:p>
          <a:p>
            <a:r>
              <a:rPr lang="en-US" sz="2000" b="1" dirty="0"/>
              <a:t>The most common mechanism to generate states with different shapes involves the creation of multiparticle-</a:t>
            </a:r>
            <a:r>
              <a:rPr lang="en-US" sz="2000" b="1" dirty="0" err="1"/>
              <a:t>multihole</a:t>
            </a:r>
            <a:r>
              <a:rPr lang="en-US" sz="2000" b="1" dirty="0"/>
              <a:t> states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ED06CC-5F3A-D67C-38C7-D69063DCC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479" y="1274319"/>
            <a:ext cx="6999631" cy="46321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FA9D8C-3211-F073-DE50-4E12CFBE23EC}"/>
              </a:ext>
            </a:extLst>
          </p:cNvPr>
          <p:cNvSpPr txBox="1"/>
          <p:nvPr/>
        </p:nvSpPr>
        <p:spPr>
          <a:xfrm>
            <a:off x="10135355" y="1844824"/>
            <a:ext cx="160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err="1">
                <a:solidFill>
                  <a:prstClr val="black"/>
                </a:solidFill>
              </a:rPr>
              <a:t>Heyde</a:t>
            </a:r>
            <a:r>
              <a:rPr lang="en-CA" sz="1200" dirty="0">
                <a:solidFill>
                  <a:prstClr val="black"/>
                </a:solidFill>
              </a:rPr>
              <a:t> and Wood, RMP 83, 1467 (2011)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198F9E-33AD-9DF1-9D46-8600E940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42</a:t>
            </a:fld>
            <a:endParaRPr lang="en-C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EB2202C-9332-7FD8-0A9B-47F639B44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E276-145E-6A76-F1ED-38E09B590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2971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08D79-0CE1-FD11-2043-55582020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Evolution of &lt;</a:t>
            </a:r>
            <a:r>
              <a:rPr lang="en-US" sz="3200" i="1" dirty="0"/>
              <a:t>Q</a:t>
            </a:r>
            <a:r>
              <a:rPr lang="en-US" sz="3200" baseline="30000" dirty="0"/>
              <a:t>2</a:t>
            </a:r>
            <a:r>
              <a:rPr lang="en-US" sz="3200" dirty="0"/>
              <a:t>&gt;</a:t>
            </a:r>
            <a:endParaRPr lang="en-C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03A3D-28FB-DD71-10C7-AC87E4383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0" y="853046"/>
            <a:ext cx="2462099" cy="5686010"/>
          </a:xfrm>
        </p:spPr>
        <p:txBody>
          <a:bodyPr>
            <a:normAutofit/>
          </a:bodyPr>
          <a:lstStyle/>
          <a:p>
            <a:pPr lvl="1"/>
            <a:endParaRPr lang="en-CA" sz="20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6D4BC-C1B6-2CAA-4AB7-E6A2EBA9B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655" y="3820628"/>
            <a:ext cx="3990224" cy="2996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D14BC0-9F28-18B7-6F07-9D5780ED9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315" y="843432"/>
            <a:ext cx="3931088" cy="29371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DBACF6-5A70-FA9C-3F14-0121CAB09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568" y="836711"/>
            <a:ext cx="3953469" cy="29540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E0AEE3-C25B-00DF-1F73-9708FD3C4B0E}"/>
              </a:ext>
            </a:extLst>
          </p:cNvPr>
          <p:cNvSpPr txBox="1"/>
          <p:nvPr/>
        </p:nvSpPr>
        <p:spPr>
          <a:xfrm>
            <a:off x="6916885" y="5633179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+mj-lt"/>
              </a:rPr>
              <a:t>Oblate</a:t>
            </a:r>
            <a:endParaRPr lang="en-CA" sz="1600" dirty="0">
              <a:solidFill>
                <a:srgbClr val="0000FF"/>
              </a:solidFill>
              <a:latin typeface="+mj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ADB00F1-4EFB-FDF4-5DD0-A02B72152526}"/>
              </a:ext>
            </a:extLst>
          </p:cNvPr>
          <p:cNvGrpSpPr/>
          <p:nvPr/>
        </p:nvGrpSpPr>
        <p:grpSpPr>
          <a:xfrm>
            <a:off x="3955482" y="4253531"/>
            <a:ext cx="2417374" cy="2291423"/>
            <a:chOff x="3955482" y="4253531"/>
            <a:chExt cx="2417374" cy="22914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B13E16-F9EC-A81B-23AB-6CFAF7966367}"/>
                </a:ext>
              </a:extLst>
            </p:cNvPr>
            <p:cNvSpPr txBox="1"/>
            <p:nvPr/>
          </p:nvSpPr>
          <p:spPr>
            <a:xfrm>
              <a:off x="4905489" y="4253531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0DCBE7-B0DC-1A10-8511-D09C57B1D5C5}"/>
                </a:ext>
              </a:extLst>
            </p:cNvPr>
            <p:cNvSpPr txBox="1"/>
            <p:nvPr/>
          </p:nvSpPr>
          <p:spPr>
            <a:xfrm>
              <a:off x="5141904" y="5960179"/>
              <a:ext cx="1230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“</a:t>
              </a:r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Quasi-spherical</a:t>
              </a:r>
              <a:r>
                <a:rPr lang="en-US" sz="1600" dirty="0">
                  <a:latin typeface="+mj-lt"/>
                </a:rPr>
                <a:t>”</a:t>
              </a:r>
              <a:endParaRPr lang="en-CA" sz="1600" dirty="0"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CFBA6E-A2BD-C203-9DD1-B006475AA96C}"/>
                </a:ext>
              </a:extLst>
            </p:cNvPr>
            <p:cNvSpPr txBox="1"/>
            <p:nvPr/>
          </p:nvSpPr>
          <p:spPr>
            <a:xfrm>
              <a:off x="3955482" y="5608963"/>
              <a:ext cx="11371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“</a:t>
              </a:r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Quasi-spherical</a:t>
              </a:r>
              <a:r>
                <a:rPr lang="en-US" sz="1600" dirty="0">
                  <a:latin typeface="+mj-lt"/>
                </a:rPr>
                <a:t>”</a:t>
              </a:r>
              <a:endParaRPr lang="en-CA" sz="1600" dirty="0"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3013CC-8750-1C45-B00E-8E52E34CF639}"/>
              </a:ext>
            </a:extLst>
          </p:cNvPr>
          <p:cNvGrpSpPr/>
          <p:nvPr/>
        </p:nvGrpSpPr>
        <p:grpSpPr>
          <a:xfrm>
            <a:off x="6860128" y="1792588"/>
            <a:ext cx="3447206" cy="1347283"/>
            <a:chOff x="6860128" y="1792588"/>
            <a:chExt cx="3447206" cy="13472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27A64A-7D8B-E6E2-5F53-E2F70D33F43F}"/>
                </a:ext>
              </a:extLst>
            </p:cNvPr>
            <p:cNvSpPr txBox="1"/>
            <p:nvPr/>
          </p:nvSpPr>
          <p:spPr>
            <a:xfrm>
              <a:off x="9371230" y="1792588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716FE0-6F68-EBAC-7663-D6BA5BCF29EA}"/>
                </a:ext>
              </a:extLst>
            </p:cNvPr>
            <p:cNvSpPr txBox="1"/>
            <p:nvPr/>
          </p:nvSpPr>
          <p:spPr>
            <a:xfrm>
              <a:off x="9371230" y="2764195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Triaxial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68A7AB-EE5A-1210-88E1-AF8D1F6E070F}"/>
                </a:ext>
              </a:extLst>
            </p:cNvPr>
            <p:cNvSpPr txBox="1"/>
            <p:nvPr/>
          </p:nvSpPr>
          <p:spPr>
            <a:xfrm>
              <a:off x="8532036" y="2115987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BC1673-AF7E-E3B2-EC88-33F45E5E40B6}"/>
                </a:ext>
              </a:extLst>
            </p:cNvPr>
            <p:cNvSpPr txBox="1"/>
            <p:nvPr/>
          </p:nvSpPr>
          <p:spPr>
            <a:xfrm>
              <a:off x="7697162" y="2594918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5B7849-5C80-2744-850E-8FD0937B02FD}"/>
                </a:ext>
              </a:extLst>
            </p:cNvPr>
            <p:cNvSpPr txBox="1"/>
            <p:nvPr/>
          </p:nvSpPr>
          <p:spPr>
            <a:xfrm>
              <a:off x="6860128" y="2801317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EDC72CF-17B4-06E3-253B-10A9FF2C9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2443" y="6539056"/>
            <a:ext cx="978485" cy="274320"/>
          </a:xfrm>
        </p:spPr>
        <p:txBody>
          <a:bodyPr/>
          <a:lstStyle/>
          <a:p>
            <a:fld id="{68BF226C-BBE2-486B-A436-1A58FD3B9F80}" type="slidenum">
              <a:rPr lang="en-CA" smtClean="0"/>
              <a:t>43</a:t>
            </a:fld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4D48FCD-DC3B-0FFD-8BA5-3D15DD123A91}"/>
              </a:ext>
            </a:extLst>
          </p:cNvPr>
          <p:cNvGrpSpPr/>
          <p:nvPr/>
        </p:nvGrpSpPr>
        <p:grpSpPr>
          <a:xfrm>
            <a:off x="3547158" y="1683021"/>
            <a:ext cx="8266985" cy="1680212"/>
            <a:chOff x="3547158" y="1683021"/>
            <a:chExt cx="8266985" cy="16802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D1D8B9-B381-14DA-0979-DFD53130EA02}"/>
                </a:ext>
              </a:extLst>
            </p:cNvPr>
            <p:cNvSpPr txBox="1"/>
            <p:nvPr/>
          </p:nvSpPr>
          <p:spPr>
            <a:xfrm>
              <a:off x="4360837" y="2112079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61B6AA-B963-2FF7-F95A-8315B4716232}"/>
                </a:ext>
              </a:extLst>
            </p:cNvPr>
            <p:cNvSpPr txBox="1"/>
            <p:nvPr/>
          </p:nvSpPr>
          <p:spPr>
            <a:xfrm>
              <a:off x="4584492" y="2714073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Triaxial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6AC5E3-24B9-6CA9-3CCC-B4B4CF07413D}"/>
                </a:ext>
              </a:extLst>
            </p:cNvPr>
            <p:cNvSpPr txBox="1"/>
            <p:nvPr/>
          </p:nvSpPr>
          <p:spPr>
            <a:xfrm>
              <a:off x="3898919" y="3024679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5444C6-F66A-AB64-69D2-073E65F300FD}"/>
                </a:ext>
              </a:extLst>
            </p:cNvPr>
            <p:cNvSpPr txBox="1"/>
            <p:nvPr/>
          </p:nvSpPr>
          <p:spPr>
            <a:xfrm>
              <a:off x="3547158" y="2636690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Triaxial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8A0853-CBAA-AB0D-0263-00A5BE0AE28C}"/>
                </a:ext>
              </a:extLst>
            </p:cNvPr>
            <p:cNvSpPr txBox="1"/>
            <p:nvPr/>
          </p:nvSpPr>
          <p:spPr>
            <a:xfrm>
              <a:off x="10791216" y="1683021"/>
              <a:ext cx="994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Shape inferred from </a:t>
              </a:r>
              <a:r>
                <a:rPr lang="en-US" b="1" dirty="0" err="1">
                  <a:solidFill>
                    <a:srgbClr val="0000FF"/>
                  </a:solidFill>
                  <a:latin typeface="+mj-lt"/>
                </a:rPr>
                <a:t>Coulex</a:t>
              </a:r>
              <a:endParaRPr lang="en-CA" b="1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0BB7FD-C851-EDD8-F962-A4FEB77F6E7F}"/>
                </a:ext>
              </a:extLst>
            </p:cNvPr>
            <p:cNvSpPr txBox="1"/>
            <p:nvPr/>
          </p:nvSpPr>
          <p:spPr>
            <a:xfrm>
              <a:off x="10878039" y="2840013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  <a:latin typeface="+mj-lt"/>
                </a:rPr>
                <a:t>Q</a:t>
              </a:r>
              <a:r>
                <a:rPr lang="en-US" b="1" baseline="-25000" dirty="0">
                  <a:solidFill>
                    <a:srgbClr val="FF0000"/>
                  </a:solidFill>
                  <a:latin typeface="+mj-lt"/>
                </a:rPr>
                <a:t>s</a:t>
              </a:r>
              <a:r>
                <a:rPr lang="en-US" b="1" dirty="0">
                  <a:solidFill>
                    <a:srgbClr val="FF0000"/>
                  </a:solidFill>
                  <a:latin typeface="+mj-lt"/>
                </a:rPr>
                <a:t>(2</a:t>
              </a:r>
              <a:r>
                <a:rPr lang="en-US" b="1" baseline="30000" dirty="0">
                  <a:solidFill>
                    <a:srgbClr val="FF0000"/>
                  </a:solidFill>
                  <a:latin typeface="+mj-lt"/>
                </a:rPr>
                <a:t>+</a:t>
              </a:r>
              <a:r>
                <a:rPr lang="en-US" b="1" dirty="0">
                  <a:solidFill>
                    <a:srgbClr val="FF0000"/>
                  </a:solidFill>
                  <a:latin typeface="+mj-lt"/>
                </a:rPr>
                <a:t>) </a:t>
              </a:r>
              <a:endParaRPr lang="en-CA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3E2C35C-389D-F1A1-8D1F-4E8BF7ABE16D}"/>
              </a:ext>
            </a:extLst>
          </p:cNvPr>
          <p:cNvSpPr txBox="1"/>
          <p:nvPr/>
        </p:nvSpPr>
        <p:spPr>
          <a:xfrm>
            <a:off x="9331231" y="4499969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00"/>
                </a:solidFill>
                <a:latin typeface="+mj-lt"/>
              </a:rPr>
              <a:t>Prolate</a:t>
            </a:r>
            <a:endParaRPr lang="en-CA" sz="1600" dirty="0">
              <a:solidFill>
                <a:srgbClr val="006600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0684E7-D344-B39B-83AD-711020AA3EF4}"/>
              </a:ext>
            </a:extLst>
          </p:cNvPr>
          <p:cNvSpPr txBox="1"/>
          <p:nvPr/>
        </p:nvSpPr>
        <p:spPr>
          <a:xfrm>
            <a:off x="9290606" y="6060320"/>
            <a:ext cx="1230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“</a:t>
            </a:r>
            <a:r>
              <a:rPr lang="en-US" sz="1600" dirty="0">
                <a:solidFill>
                  <a:srgbClr val="006600"/>
                </a:solidFill>
                <a:latin typeface="+mj-lt"/>
              </a:rPr>
              <a:t>Quasi-spherical</a:t>
            </a:r>
            <a:r>
              <a:rPr lang="en-US" sz="1600" dirty="0">
                <a:latin typeface="+mj-lt"/>
              </a:rPr>
              <a:t>”</a:t>
            </a:r>
            <a:endParaRPr lang="en-CA" sz="1600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4527CC-C0A2-061C-99E4-6410A49E3156}"/>
              </a:ext>
            </a:extLst>
          </p:cNvPr>
          <p:cNvSpPr txBox="1"/>
          <p:nvPr/>
        </p:nvSpPr>
        <p:spPr>
          <a:xfrm>
            <a:off x="10713443" y="5013176"/>
            <a:ext cx="1100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latin typeface="+mj-lt"/>
              </a:rPr>
              <a:t>Inferred shapes </a:t>
            </a:r>
            <a:endParaRPr lang="en-CA" b="1" dirty="0">
              <a:solidFill>
                <a:srgbClr val="006600"/>
              </a:solidFill>
              <a:latin typeface="+mj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675DA-8A44-CC91-0AC5-90FDE50CC12D}"/>
              </a:ext>
            </a:extLst>
          </p:cNvPr>
          <p:cNvGrpSpPr/>
          <p:nvPr/>
        </p:nvGrpSpPr>
        <p:grpSpPr>
          <a:xfrm>
            <a:off x="6331906" y="3844341"/>
            <a:ext cx="3931088" cy="2963450"/>
            <a:chOff x="6331906" y="3844341"/>
            <a:chExt cx="3931088" cy="29634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17F52C7-81D3-3C3C-54B1-A7B87568C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11"/>
            <a:stretch/>
          </p:blipFill>
          <p:spPr>
            <a:xfrm>
              <a:off x="6331906" y="3844341"/>
              <a:ext cx="3931088" cy="296345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8E889B3-DEBF-1EA2-5739-FD3000492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19884" y="5287872"/>
              <a:ext cx="115240" cy="28984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01A6442-3093-395B-A32B-9C25473DA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15109" y="5650030"/>
              <a:ext cx="124063" cy="253296"/>
            </a:xfrm>
            <a:prstGeom prst="rect">
              <a:avLst/>
            </a:prstGeom>
          </p:spPr>
        </p:pic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520CF2E-AAAA-320F-D91B-895892476C6D}"/>
              </a:ext>
            </a:extLst>
          </p:cNvPr>
          <p:cNvCxnSpPr>
            <a:cxnSpLocks/>
          </p:cNvCxnSpPr>
          <p:nvPr/>
        </p:nvCxnSpPr>
        <p:spPr>
          <a:xfrm flipH="1" flipV="1">
            <a:off x="9979345" y="4869160"/>
            <a:ext cx="763449" cy="338554"/>
          </a:xfrm>
          <a:prstGeom prst="straightConnector1">
            <a:avLst/>
          </a:prstGeom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42751E0-C3A3-BD71-69B4-4288712A3131}"/>
              </a:ext>
            </a:extLst>
          </p:cNvPr>
          <p:cNvCxnSpPr>
            <a:cxnSpLocks/>
          </p:cNvCxnSpPr>
          <p:nvPr/>
        </p:nvCxnSpPr>
        <p:spPr>
          <a:xfrm flipH="1">
            <a:off x="10021455" y="5439896"/>
            <a:ext cx="763449" cy="517559"/>
          </a:xfrm>
          <a:prstGeom prst="straightConnector1">
            <a:avLst/>
          </a:prstGeom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F456C009-1B1F-5919-2F05-29C33489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3B2C5A56-1EBE-11DC-19A5-A09C1375A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28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1" grpId="0"/>
      <p:bldP spid="3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906BAE2-3922-E0D9-6F4F-CA435548E163}"/>
              </a:ext>
            </a:extLst>
          </p:cNvPr>
          <p:cNvGrpSpPr/>
          <p:nvPr/>
        </p:nvGrpSpPr>
        <p:grpSpPr>
          <a:xfrm>
            <a:off x="6318315" y="3856468"/>
            <a:ext cx="3931088" cy="2948316"/>
            <a:chOff x="6318315" y="3856468"/>
            <a:chExt cx="3931088" cy="294831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A424B87-C4D6-3DA9-1F96-2278CF2AD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8315" y="3856468"/>
              <a:ext cx="3931088" cy="294831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11B32D-037F-A37C-C3B6-16D3FA6C8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4644" y="5299302"/>
              <a:ext cx="115240" cy="289847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8183056-19CF-262B-C607-19F4AF606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03678" y="5651935"/>
              <a:ext cx="124064" cy="25329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608D79-0CE1-FD11-2043-55582020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Evolution of &lt;</a:t>
            </a:r>
            <a:r>
              <a:rPr lang="en-US" sz="3200" i="1" dirty="0"/>
              <a:t>Q</a:t>
            </a:r>
            <a:r>
              <a:rPr lang="en-US" sz="3200" baseline="30000" dirty="0"/>
              <a:t>2</a:t>
            </a:r>
            <a:r>
              <a:rPr lang="en-US" sz="3200" dirty="0"/>
              <a:t>&gt;</a:t>
            </a:r>
            <a:endParaRPr lang="en-C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03A3D-28FB-DD71-10C7-AC87E4383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0" y="853046"/>
            <a:ext cx="2462099" cy="5686010"/>
          </a:xfrm>
        </p:spPr>
        <p:txBody>
          <a:bodyPr>
            <a:normAutofit/>
          </a:bodyPr>
          <a:lstStyle/>
          <a:p>
            <a:pPr lvl="1"/>
            <a:endParaRPr lang="en-CA" sz="20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6D4BC-C1B6-2CAA-4AB7-E6A2EBA9B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655" y="3820628"/>
            <a:ext cx="3990224" cy="2996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D14BC0-9F28-18B7-6F07-9D5780ED91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315" y="843432"/>
            <a:ext cx="3931088" cy="29371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DBACF6-5A70-FA9C-3F14-0121CAB098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7568" y="836711"/>
            <a:ext cx="3953469" cy="29540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E0AEE3-C25B-00DF-1F73-9708FD3C4B0E}"/>
              </a:ext>
            </a:extLst>
          </p:cNvPr>
          <p:cNvSpPr txBox="1"/>
          <p:nvPr/>
        </p:nvSpPr>
        <p:spPr>
          <a:xfrm>
            <a:off x="7099524" y="589327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+mj-lt"/>
              </a:rPr>
              <a:t>Triaxial</a:t>
            </a:r>
            <a:endParaRPr lang="en-CA" sz="1600" dirty="0">
              <a:solidFill>
                <a:srgbClr val="0000FF"/>
              </a:solidFill>
              <a:latin typeface="+mj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ADB00F1-4EFB-FDF4-5DD0-A02B72152526}"/>
              </a:ext>
            </a:extLst>
          </p:cNvPr>
          <p:cNvGrpSpPr/>
          <p:nvPr/>
        </p:nvGrpSpPr>
        <p:grpSpPr>
          <a:xfrm>
            <a:off x="3955482" y="4253531"/>
            <a:ext cx="2417374" cy="2291423"/>
            <a:chOff x="3955482" y="4253531"/>
            <a:chExt cx="2417374" cy="22914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B13E16-F9EC-A81B-23AB-6CFAF7966367}"/>
                </a:ext>
              </a:extLst>
            </p:cNvPr>
            <p:cNvSpPr txBox="1"/>
            <p:nvPr/>
          </p:nvSpPr>
          <p:spPr>
            <a:xfrm>
              <a:off x="4905489" y="4253531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0DCBE7-B0DC-1A10-8511-D09C57B1D5C5}"/>
                </a:ext>
              </a:extLst>
            </p:cNvPr>
            <p:cNvSpPr txBox="1"/>
            <p:nvPr/>
          </p:nvSpPr>
          <p:spPr>
            <a:xfrm>
              <a:off x="5141904" y="5960179"/>
              <a:ext cx="1230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“</a:t>
              </a:r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Quasi-spherical</a:t>
              </a:r>
              <a:r>
                <a:rPr lang="en-US" sz="1600" dirty="0">
                  <a:latin typeface="+mj-lt"/>
                </a:rPr>
                <a:t>”</a:t>
              </a:r>
              <a:endParaRPr lang="en-CA" sz="1600" dirty="0"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CFBA6E-A2BD-C203-9DD1-B006475AA96C}"/>
                </a:ext>
              </a:extLst>
            </p:cNvPr>
            <p:cNvSpPr txBox="1"/>
            <p:nvPr/>
          </p:nvSpPr>
          <p:spPr>
            <a:xfrm>
              <a:off x="3955482" y="5608963"/>
              <a:ext cx="11371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“</a:t>
              </a:r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Quasi-spherical</a:t>
              </a:r>
              <a:r>
                <a:rPr lang="en-US" sz="1600" dirty="0">
                  <a:latin typeface="+mj-lt"/>
                </a:rPr>
                <a:t>”</a:t>
              </a:r>
              <a:endParaRPr lang="en-CA" sz="1600" dirty="0"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3013CC-8750-1C45-B00E-8E52E34CF639}"/>
              </a:ext>
            </a:extLst>
          </p:cNvPr>
          <p:cNvGrpSpPr/>
          <p:nvPr/>
        </p:nvGrpSpPr>
        <p:grpSpPr>
          <a:xfrm>
            <a:off x="6860128" y="1792588"/>
            <a:ext cx="3447206" cy="1347283"/>
            <a:chOff x="6860128" y="1792588"/>
            <a:chExt cx="3447206" cy="13472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27A64A-7D8B-E6E2-5F53-E2F70D33F43F}"/>
                </a:ext>
              </a:extLst>
            </p:cNvPr>
            <p:cNvSpPr txBox="1"/>
            <p:nvPr/>
          </p:nvSpPr>
          <p:spPr>
            <a:xfrm>
              <a:off x="9371230" y="1792588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716FE0-6F68-EBAC-7663-D6BA5BCF29EA}"/>
                </a:ext>
              </a:extLst>
            </p:cNvPr>
            <p:cNvSpPr txBox="1"/>
            <p:nvPr/>
          </p:nvSpPr>
          <p:spPr>
            <a:xfrm>
              <a:off x="9371230" y="2764195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Triaxial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68A7AB-EE5A-1210-88E1-AF8D1F6E070F}"/>
                </a:ext>
              </a:extLst>
            </p:cNvPr>
            <p:cNvSpPr txBox="1"/>
            <p:nvPr/>
          </p:nvSpPr>
          <p:spPr>
            <a:xfrm>
              <a:off x="8532036" y="2115987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BC1673-AF7E-E3B2-EC88-33F45E5E40B6}"/>
                </a:ext>
              </a:extLst>
            </p:cNvPr>
            <p:cNvSpPr txBox="1"/>
            <p:nvPr/>
          </p:nvSpPr>
          <p:spPr>
            <a:xfrm>
              <a:off x="7697162" y="2594918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05B7849-5C80-2744-850E-8FD0937B02FD}"/>
                </a:ext>
              </a:extLst>
            </p:cNvPr>
            <p:cNvSpPr txBox="1"/>
            <p:nvPr/>
          </p:nvSpPr>
          <p:spPr>
            <a:xfrm>
              <a:off x="6860128" y="2801317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EDC72CF-17B4-06E3-253B-10A9FF2C9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2443" y="6539056"/>
            <a:ext cx="978485" cy="274320"/>
          </a:xfrm>
        </p:spPr>
        <p:txBody>
          <a:bodyPr/>
          <a:lstStyle/>
          <a:p>
            <a:fld id="{68BF226C-BBE2-486B-A436-1A58FD3B9F80}" type="slidenum">
              <a:rPr lang="en-CA" smtClean="0"/>
              <a:t>44</a:t>
            </a:fld>
            <a:endParaRPr lang="en-CA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4D48FCD-DC3B-0FFD-8BA5-3D15DD123A91}"/>
              </a:ext>
            </a:extLst>
          </p:cNvPr>
          <p:cNvGrpSpPr/>
          <p:nvPr/>
        </p:nvGrpSpPr>
        <p:grpSpPr>
          <a:xfrm>
            <a:off x="3547158" y="1683021"/>
            <a:ext cx="8266985" cy="1680212"/>
            <a:chOff x="3547158" y="1683021"/>
            <a:chExt cx="8266985" cy="16802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D1D8B9-B381-14DA-0979-DFD53130EA02}"/>
                </a:ext>
              </a:extLst>
            </p:cNvPr>
            <p:cNvSpPr txBox="1"/>
            <p:nvPr/>
          </p:nvSpPr>
          <p:spPr>
            <a:xfrm>
              <a:off x="4360837" y="2112079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61B6AA-B963-2FF7-F95A-8315B4716232}"/>
                </a:ext>
              </a:extLst>
            </p:cNvPr>
            <p:cNvSpPr txBox="1"/>
            <p:nvPr/>
          </p:nvSpPr>
          <p:spPr>
            <a:xfrm>
              <a:off x="4584492" y="2714073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Triaxial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6AC5E3-24B9-6CA9-3CCC-B4B4CF07413D}"/>
                </a:ext>
              </a:extLst>
            </p:cNvPr>
            <p:cNvSpPr txBox="1"/>
            <p:nvPr/>
          </p:nvSpPr>
          <p:spPr>
            <a:xfrm>
              <a:off x="3898919" y="3024679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Prolate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5444C6-F66A-AB64-69D2-073E65F300FD}"/>
                </a:ext>
              </a:extLst>
            </p:cNvPr>
            <p:cNvSpPr txBox="1"/>
            <p:nvPr/>
          </p:nvSpPr>
          <p:spPr>
            <a:xfrm>
              <a:off x="3547158" y="2636690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+mj-lt"/>
                </a:rPr>
                <a:t>Triaxial</a:t>
              </a:r>
              <a:endParaRPr lang="en-CA" sz="1600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8A0853-CBAA-AB0D-0263-00A5BE0AE28C}"/>
                </a:ext>
              </a:extLst>
            </p:cNvPr>
            <p:cNvSpPr txBox="1"/>
            <p:nvPr/>
          </p:nvSpPr>
          <p:spPr>
            <a:xfrm>
              <a:off x="10791216" y="1683021"/>
              <a:ext cx="9940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Shape inferred from </a:t>
              </a:r>
              <a:r>
                <a:rPr lang="en-US" b="1" dirty="0" err="1">
                  <a:solidFill>
                    <a:srgbClr val="0000FF"/>
                  </a:solidFill>
                  <a:latin typeface="+mj-lt"/>
                </a:rPr>
                <a:t>Coulex</a:t>
              </a:r>
              <a:endParaRPr lang="en-CA" b="1" dirty="0">
                <a:solidFill>
                  <a:srgbClr val="0000FF"/>
                </a:solidFill>
                <a:latin typeface="+mj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0BB7FD-C851-EDD8-F962-A4FEB77F6E7F}"/>
                </a:ext>
              </a:extLst>
            </p:cNvPr>
            <p:cNvSpPr txBox="1"/>
            <p:nvPr/>
          </p:nvSpPr>
          <p:spPr>
            <a:xfrm>
              <a:off x="10878039" y="2840013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FF0000"/>
                  </a:solidFill>
                  <a:latin typeface="+mj-lt"/>
                </a:rPr>
                <a:t>Q</a:t>
              </a:r>
              <a:r>
                <a:rPr lang="en-US" b="1" baseline="-25000" dirty="0">
                  <a:solidFill>
                    <a:srgbClr val="FF0000"/>
                  </a:solidFill>
                  <a:latin typeface="+mj-lt"/>
                </a:rPr>
                <a:t>s</a:t>
              </a:r>
              <a:r>
                <a:rPr lang="en-US" b="1" dirty="0">
                  <a:solidFill>
                    <a:srgbClr val="FF0000"/>
                  </a:solidFill>
                  <a:latin typeface="+mj-lt"/>
                </a:rPr>
                <a:t>(2</a:t>
              </a:r>
              <a:r>
                <a:rPr lang="en-US" b="1" baseline="30000" dirty="0">
                  <a:solidFill>
                    <a:srgbClr val="FF0000"/>
                  </a:solidFill>
                  <a:latin typeface="+mj-lt"/>
                </a:rPr>
                <a:t>+</a:t>
              </a:r>
              <a:r>
                <a:rPr lang="en-US" b="1" dirty="0">
                  <a:solidFill>
                    <a:srgbClr val="FF0000"/>
                  </a:solidFill>
                  <a:latin typeface="+mj-lt"/>
                </a:rPr>
                <a:t>) </a:t>
              </a:r>
              <a:endParaRPr lang="en-CA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3E2C35C-389D-F1A1-8D1F-4E8BF7ABE16D}"/>
              </a:ext>
            </a:extLst>
          </p:cNvPr>
          <p:cNvSpPr txBox="1"/>
          <p:nvPr/>
        </p:nvSpPr>
        <p:spPr>
          <a:xfrm>
            <a:off x="9331231" y="4429587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600"/>
                </a:solidFill>
                <a:latin typeface="+mj-lt"/>
              </a:rPr>
              <a:t>Prolate</a:t>
            </a:r>
            <a:endParaRPr lang="en-CA" sz="1600" dirty="0">
              <a:solidFill>
                <a:srgbClr val="006600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0684E7-D344-B39B-83AD-711020AA3EF4}"/>
              </a:ext>
            </a:extLst>
          </p:cNvPr>
          <p:cNvSpPr txBox="1"/>
          <p:nvPr/>
        </p:nvSpPr>
        <p:spPr>
          <a:xfrm>
            <a:off x="9290606" y="5989938"/>
            <a:ext cx="1230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“</a:t>
            </a:r>
            <a:r>
              <a:rPr lang="en-US" sz="1600" dirty="0">
                <a:solidFill>
                  <a:srgbClr val="006600"/>
                </a:solidFill>
                <a:latin typeface="+mj-lt"/>
              </a:rPr>
              <a:t>Quasi-spherical</a:t>
            </a:r>
            <a:r>
              <a:rPr lang="en-US" sz="1600" dirty="0">
                <a:latin typeface="+mj-lt"/>
              </a:rPr>
              <a:t>”</a:t>
            </a:r>
            <a:endParaRPr lang="en-CA" sz="1600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4527CC-C0A2-061C-99E4-6410A49E3156}"/>
              </a:ext>
            </a:extLst>
          </p:cNvPr>
          <p:cNvSpPr txBox="1"/>
          <p:nvPr/>
        </p:nvSpPr>
        <p:spPr>
          <a:xfrm>
            <a:off x="10713443" y="5013176"/>
            <a:ext cx="1100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00"/>
                </a:solidFill>
                <a:latin typeface="+mj-lt"/>
              </a:rPr>
              <a:t>Inferred shapes </a:t>
            </a:r>
            <a:endParaRPr lang="en-CA" b="1" dirty="0">
              <a:solidFill>
                <a:srgbClr val="006600"/>
              </a:solidFill>
              <a:latin typeface="+mj-lt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520CF2E-AAAA-320F-D91B-895892476C6D}"/>
              </a:ext>
            </a:extLst>
          </p:cNvPr>
          <p:cNvCxnSpPr>
            <a:cxnSpLocks/>
          </p:cNvCxnSpPr>
          <p:nvPr/>
        </p:nvCxnSpPr>
        <p:spPr>
          <a:xfrm flipH="1" flipV="1">
            <a:off x="9979345" y="4869160"/>
            <a:ext cx="763449" cy="338554"/>
          </a:xfrm>
          <a:prstGeom prst="straightConnector1">
            <a:avLst/>
          </a:prstGeom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42751E0-C3A3-BD71-69B4-4288712A3131}"/>
              </a:ext>
            </a:extLst>
          </p:cNvPr>
          <p:cNvCxnSpPr>
            <a:cxnSpLocks/>
          </p:cNvCxnSpPr>
          <p:nvPr/>
        </p:nvCxnSpPr>
        <p:spPr>
          <a:xfrm flipH="1">
            <a:off x="10021455" y="5439896"/>
            <a:ext cx="763449" cy="517559"/>
          </a:xfrm>
          <a:prstGeom prst="straightConnector1">
            <a:avLst/>
          </a:prstGeom>
          <a:ln w="19050" cap="flat" cmpd="sng" algn="ctr">
            <a:solidFill>
              <a:srgbClr val="00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Footer Placeholder 32">
            <a:extLst>
              <a:ext uri="{FF2B5EF4-FFF2-40B4-BE49-F238E27FC236}">
                <a16:creationId xmlns:a16="http://schemas.microsoft.com/office/drawing/2014/main" id="{F2B18945-4978-C35D-C808-9A7C0B235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E900AAFE-2B45-C248-C599-CAB19E664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23516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D6FD-0E6E-88A3-EF44-24B82528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 </a:t>
            </a:r>
            <a:r>
              <a:rPr lang="en-US" baseline="30000" dirty="0"/>
              <a:t>94</a:t>
            </a:r>
            <a:r>
              <a:rPr lang="en-US" dirty="0"/>
              <a:t>Zr – </a:t>
            </a:r>
            <a:r>
              <a:rPr lang="en-US" baseline="30000" dirty="0"/>
              <a:t>96</a:t>
            </a:r>
            <a:r>
              <a:rPr lang="en-US" dirty="0"/>
              <a:t>Zr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77CB03-D077-581C-8674-88C7A251D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853046"/>
            <a:ext cx="3816424" cy="5547756"/>
          </a:xfrm>
        </p:spPr>
        <p:txBody>
          <a:bodyPr>
            <a:normAutofit/>
          </a:bodyPr>
          <a:lstStyle/>
          <a:p>
            <a:r>
              <a:rPr lang="en-US" sz="2400" b="1" dirty="0"/>
              <a:t>Significant difference in energy spacing of deformed structures</a:t>
            </a:r>
          </a:p>
          <a:p>
            <a:pPr lvl="1"/>
            <a:r>
              <a:rPr lang="en-US" sz="2000" b="1" baseline="30000" dirty="0"/>
              <a:t>94</a:t>
            </a:r>
            <a:r>
              <a:rPr lang="en-US" sz="2000" b="1" dirty="0"/>
              <a:t>Zr 371 keV, </a:t>
            </a:r>
            <a:r>
              <a:rPr lang="en-US" sz="2000" b="1" baseline="30000" dirty="0"/>
              <a:t>96</a:t>
            </a:r>
            <a:r>
              <a:rPr lang="en-US" sz="2000" b="1" dirty="0"/>
              <a:t>Zr 644 keV</a:t>
            </a:r>
          </a:p>
          <a:p>
            <a:pPr marL="118872" indent="0">
              <a:buNone/>
            </a:pPr>
            <a:r>
              <a:rPr lang="en-US" sz="2400" b="1" dirty="0"/>
              <a:t>    and in-band </a:t>
            </a:r>
            <a:r>
              <a:rPr lang="en-US" sz="2400" b="1" i="1" dirty="0"/>
              <a:t>B</a:t>
            </a:r>
            <a:r>
              <a:rPr lang="en-US" sz="2400" b="1" dirty="0"/>
              <a:t>(</a:t>
            </a:r>
            <a:r>
              <a:rPr lang="en-US" sz="2400" b="1" i="1" dirty="0"/>
              <a:t>E2</a:t>
            </a:r>
            <a:r>
              <a:rPr lang="en-US" sz="2400" b="1" dirty="0"/>
              <a:t>;2→0)                                        values (↑ in </a:t>
            </a:r>
            <a:r>
              <a:rPr lang="en-US" sz="2400" b="1" baseline="30000" dirty="0"/>
              <a:t>96</a:t>
            </a:r>
            <a:r>
              <a:rPr lang="en-US" sz="2400" b="1" dirty="0"/>
              <a:t>Zr)</a:t>
            </a:r>
          </a:p>
          <a:p>
            <a:endParaRPr lang="en-US" sz="2400" b="1" dirty="0"/>
          </a:p>
          <a:p>
            <a:r>
              <a:rPr lang="en-US" sz="2400" b="1" dirty="0"/>
              <a:t>Differences indicative of a change of configurations of 0</a:t>
            </a:r>
            <a:r>
              <a:rPr lang="en-US" sz="2400" b="1" baseline="-25000" dirty="0"/>
              <a:t>2</a:t>
            </a:r>
            <a:r>
              <a:rPr lang="en-US" sz="2400" b="1" baseline="30000" dirty="0"/>
              <a:t>+</a:t>
            </a:r>
            <a:r>
              <a:rPr lang="en-US" sz="2400" b="1" dirty="0"/>
              <a:t> states between </a:t>
            </a:r>
            <a:r>
              <a:rPr lang="en-US" sz="2400" b="1" baseline="30000" dirty="0"/>
              <a:t>94</a:t>
            </a:r>
            <a:r>
              <a:rPr lang="en-US" sz="2400" b="1" dirty="0"/>
              <a:t>Zr and </a:t>
            </a:r>
            <a:r>
              <a:rPr lang="en-US" sz="2400" b="1" baseline="30000" dirty="0"/>
              <a:t>96</a:t>
            </a:r>
            <a:r>
              <a:rPr lang="en-US" sz="2400" b="1" dirty="0"/>
              <a:t>Zr</a:t>
            </a:r>
          </a:p>
          <a:p>
            <a:endParaRPr lang="en-US" sz="2400" b="1" dirty="0"/>
          </a:p>
          <a:p>
            <a:endParaRPr lang="en-CA" sz="24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79C7F-FC78-D8E8-3EC3-F9EB81E3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Paul Garrett, Lublin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C54B4-1812-51BD-8E5B-6691E5F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45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349811-B2E0-41FD-D957-53FEACA57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488" y="1029842"/>
            <a:ext cx="7416168" cy="51941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960F14-069D-F125-0938-30E4767E2375}"/>
              </a:ext>
            </a:extLst>
          </p:cNvPr>
          <p:cNvSpPr txBox="1"/>
          <p:nvPr/>
        </p:nvSpPr>
        <p:spPr>
          <a:xfrm>
            <a:off x="7248128" y="6216136"/>
            <a:ext cx="4808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M. Zielińska et al., PLB 877, 140481 (2026)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7DD1B4-3941-ED72-8428-ABC03396D544}"/>
              </a:ext>
            </a:extLst>
          </p:cNvPr>
          <p:cNvSpPr txBox="1"/>
          <p:nvPr/>
        </p:nvSpPr>
        <p:spPr>
          <a:xfrm>
            <a:off x="4615241" y="2492896"/>
            <a:ext cx="1480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sz="2000" b="1" i="1" dirty="0">
                <a:solidFill>
                  <a:prstClr val="black"/>
                </a:solidFill>
                <a:latin typeface="Times New Roman" panose="02020603050405020304"/>
              </a:rPr>
              <a:t>B</a:t>
            </a:r>
            <a:r>
              <a:rPr lang="en-CA" sz="2000" b="1" dirty="0">
                <a:solidFill>
                  <a:prstClr val="black"/>
                </a:solidFill>
                <a:latin typeface="Times New Roman" panose="02020603050405020304"/>
              </a:rPr>
              <a:t>(</a:t>
            </a:r>
            <a:r>
              <a:rPr lang="en-CA" sz="2000" b="1" i="1" dirty="0">
                <a:solidFill>
                  <a:prstClr val="black"/>
                </a:solidFill>
                <a:latin typeface="Times New Roman" panose="02020603050405020304"/>
              </a:rPr>
              <a:t>E2</a:t>
            </a:r>
            <a:r>
              <a:rPr lang="en-CA" sz="2000" b="1" dirty="0">
                <a:solidFill>
                  <a:prstClr val="black"/>
                </a:solidFill>
                <a:latin typeface="Times New Roman" panose="02020603050405020304"/>
              </a:rPr>
              <a:t>) </a:t>
            </a:r>
            <a:r>
              <a:rPr lang="en-CA" sz="2000" b="1" dirty="0" err="1">
                <a:solidFill>
                  <a:prstClr val="black"/>
                </a:solidFill>
                <a:latin typeface="Times New Roman" panose="02020603050405020304"/>
              </a:rPr>
              <a:t>W.u</a:t>
            </a:r>
            <a:r>
              <a:rPr lang="en-CA" sz="2000" b="1" dirty="0">
                <a:solidFill>
                  <a:prstClr val="black"/>
                </a:solidFill>
                <a:latin typeface="Times New Roman" panose="02020603050405020304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171944-3143-4361-4C4A-F0B1CD745A14}"/>
              </a:ext>
            </a:extLst>
          </p:cNvPr>
          <p:cNvSpPr txBox="1"/>
          <p:nvPr/>
        </p:nvSpPr>
        <p:spPr>
          <a:xfrm>
            <a:off x="10744361" y="508518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b="1" dirty="0">
                <a:solidFill>
                  <a:prstClr val="black"/>
                </a:solidFill>
                <a:latin typeface="Arial" panose="020B0604020202020204"/>
              </a:rPr>
              <a:t>10</a:t>
            </a:r>
            <a:r>
              <a:rPr lang="en-CA" b="1" baseline="30000" dirty="0">
                <a:solidFill>
                  <a:prstClr val="black"/>
                </a:solidFill>
                <a:latin typeface="Arial" panose="020B0604020202020204"/>
              </a:rPr>
              <a:t>3</a:t>
            </a:r>
            <a:r>
              <a:rPr lang="en-CA" b="1" i="1" dirty="0">
                <a:solidFill>
                  <a:prstClr val="black"/>
                </a:solidFill>
                <a:latin typeface="Symbol" panose="05050102010706020507" pitchFamily="18" charset="2"/>
              </a:rPr>
              <a:t>r</a:t>
            </a:r>
            <a:r>
              <a:rPr lang="en-CA" b="1" baseline="30000" dirty="0">
                <a:solidFill>
                  <a:prstClr val="black"/>
                </a:solidFill>
                <a:latin typeface="Arial" panose="020B0604020202020204"/>
              </a:rPr>
              <a:t>2</a:t>
            </a:r>
            <a:r>
              <a:rPr lang="en-CA" b="1" dirty="0">
                <a:solidFill>
                  <a:prstClr val="black"/>
                </a:solidFill>
                <a:latin typeface="Arial" panose="020B0604020202020204"/>
              </a:rPr>
              <a:t>(E0)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CFE6F-E0F3-BAEE-FD8C-D0EFD403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6774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667D6-FB9D-B58C-7A77-7BE68616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configuration change in 0</a:t>
            </a:r>
            <a:r>
              <a:rPr lang="en-US" baseline="-25000" dirty="0"/>
              <a:t>2</a:t>
            </a:r>
            <a:r>
              <a:rPr lang="en-US" baseline="30000" dirty="0"/>
              <a:t>+</a:t>
            </a:r>
            <a:r>
              <a:rPr lang="en-US" dirty="0"/>
              <a:t> band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54780-05F5-607B-E52D-8F150C98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53046"/>
            <a:ext cx="5702424" cy="5547756"/>
          </a:xfrm>
        </p:spPr>
        <p:txBody>
          <a:bodyPr>
            <a:normAutofit/>
          </a:bodyPr>
          <a:lstStyle/>
          <a:p>
            <a:r>
              <a:rPr lang="en-US" sz="2400" b="1" dirty="0"/>
              <a:t>Series of Mo(</a:t>
            </a:r>
            <a:r>
              <a:rPr lang="en-US" sz="2400" b="1" i="1" dirty="0"/>
              <a:t>d</a:t>
            </a:r>
            <a:r>
              <a:rPr lang="en-US" sz="2400" b="1" dirty="0"/>
              <a:t>,</a:t>
            </a:r>
            <a:r>
              <a:rPr lang="en-US" sz="2400" b="1" baseline="30000" dirty="0"/>
              <a:t>6</a:t>
            </a:r>
            <a:r>
              <a:rPr lang="en-US" sz="2400" b="1" dirty="0"/>
              <a:t>Li)Zr reactions reveal stronger population of 0</a:t>
            </a:r>
            <a:r>
              <a:rPr lang="en-US" sz="2400" b="1" baseline="-25000" dirty="0"/>
              <a:t>2</a:t>
            </a:r>
            <a:r>
              <a:rPr lang="en-US" sz="2400" b="1" baseline="30000" dirty="0"/>
              <a:t>+</a:t>
            </a:r>
            <a:r>
              <a:rPr lang="en-US" sz="2400" b="1" dirty="0"/>
              <a:t> state in </a:t>
            </a:r>
            <a:r>
              <a:rPr lang="en-US" sz="2400" b="1" baseline="30000" dirty="0"/>
              <a:t>96</a:t>
            </a:r>
            <a:r>
              <a:rPr lang="en-US" sz="2400" b="1" dirty="0"/>
              <a:t>Zr vs. 0</a:t>
            </a:r>
            <a:r>
              <a:rPr lang="en-US" sz="2400" b="1" baseline="-25000" dirty="0"/>
              <a:t>1</a:t>
            </a:r>
            <a:r>
              <a:rPr lang="en-US" sz="2400" b="1" baseline="30000" dirty="0"/>
              <a:t>+</a:t>
            </a:r>
            <a:r>
              <a:rPr lang="en-US" sz="2400" b="1" dirty="0"/>
              <a:t> state, unlike all other Zr isotopes where 0</a:t>
            </a:r>
            <a:r>
              <a:rPr lang="en-US" sz="2400" b="1" baseline="-25000" dirty="0"/>
              <a:t>1</a:t>
            </a:r>
            <a:r>
              <a:rPr lang="en-US" sz="2400" b="1" baseline="30000" dirty="0"/>
              <a:t>+</a:t>
            </a:r>
            <a:r>
              <a:rPr lang="en-US" sz="2400" b="1" dirty="0"/>
              <a:t> is factor ~ 5 larger  </a:t>
            </a:r>
          </a:p>
          <a:p>
            <a:endParaRPr lang="en-US" sz="2400" b="1" dirty="0"/>
          </a:p>
          <a:p>
            <a:r>
              <a:rPr lang="en-US" sz="2400" b="1" dirty="0"/>
              <a:t>Likely there are </a:t>
            </a:r>
            <a:r>
              <a:rPr lang="en-US" sz="2400" b="1" i="1" dirty="0"/>
              <a:t>three</a:t>
            </a:r>
            <a:r>
              <a:rPr lang="en-US" sz="2400" b="1" dirty="0"/>
              <a:t> distinct shapes occurring in </a:t>
            </a:r>
            <a:r>
              <a:rPr lang="en-US" sz="2400" b="1" baseline="30000" dirty="0"/>
              <a:t>94</a:t>
            </a:r>
            <a:r>
              <a:rPr lang="en-US" sz="2400" b="1" dirty="0"/>
              <a:t>Zr – </a:t>
            </a:r>
            <a:r>
              <a:rPr lang="en-US" sz="2400" b="1" baseline="30000" dirty="0"/>
              <a:t>96</a:t>
            </a:r>
            <a:r>
              <a:rPr lang="en-US" sz="2400" b="1" dirty="0"/>
              <a:t>Zr</a:t>
            </a:r>
          </a:p>
          <a:p>
            <a:endParaRPr lang="en-CA" sz="24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140A6-6B05-1581-0B27-348DB618A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6988" y="6505331"/>
            <a:ext cx="5383515" cy="274320"/>
          </a:xfrm>
        </p:spPr>
        <p:txBody>
          <a:bodyPr/>
          <a:lstStyle/>
          <a:p>
            <a:r>
              <a:rPr lang="en-CA"/>
              <a:t>Paul Garrett, Lublin 2026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3B1F7-B1C5-387A-9FFB-AFE0D60E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F226C-BBE2-486B-A436-1A58FD3B9F80}" type="slidenum">
              <a:rPr lang="en-CA" smtClean="0"/>
              <a:t>46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35E1CF-C5AE-B9EE-9AD9-F7B1DB6A7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957" y="897288"/>
            <a:ext cx="4699499" cy="58052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599D25-2C88-47E8-E3A2-6B002E4436B2}"/>
              </a:ext>
            </a:extLst>
          </p:cNvPr>
          <p:cNvSpPr txBox="1"/>
          <p:nvPr/>
        </p:nvSpPr>
        <p:spPr>
          <a:xfrm>
            <a:off x="2927648" y="58772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Saha et al., PLB 82, 208 (1979) 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3C872-B3DD-1380-7FAD-3E6B225C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525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86E39-ECE4-3762-EC15-4EC8AD2D9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408" y="155448"/>
            <a:ext cx="9001000" cy="465240"/>
          </a:xfrm>
        </p:spPr>
        <p:txBody>
          <a:bodyPr/>
          <a:lstStyle/>
          <a:p>
            <a:r>
              <a:rPr lang="en-US" dirty="0"/>
              <a:t>Theoretical calculations for the Zr isotopes vs. experiment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FEFE6-2E5E-B31F-137A-2FA1A2DF6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Two recent approaches – Monte Carlo Shell Model (MCSM), and Interacting Boson Model with Configuration Mixing (IBM-CM)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FE8AA-26ED-F018-06F4-10AD6DFF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Paul Garrett, Lublin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9339A-0C54-5C3A-0564-8A3D7DC7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F226C-BBE2-486B-A436-1A58FD3B9F80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0E501C-6D01-D7AC-6FB0-8EA8851A5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61" y="2564904"/>
            <a:ext cx="6239354" cy="33843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E87FDE-2AE1-2FAB-CD6C-7CA3ECA32D5A}"/>
              </a:ext>
            </a:extLst>
          </p:cNvPr>
          <p:cNvSpPr txBox="1"/>
          <p:nvPr/>
        </p:nvSpPr>
        <p:spPr>
          <a:xfrm>
            <a:off x="587388" y="6023029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N. </a:t>
            </a:r>
            <a:r>
              <a:rPr kumimoji="0" lang="en-C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Gavrielov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A. </a:t>
            </a:r>
            <a:r>
              <a:rPr kumimoji="0" lang="en-C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Leviatan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and F. </a:t>
            </a:r>
            <a:r>
              <a:rPr kumimoji="0" lang="en-C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Iachello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PRC 105, 014305 (2022).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8022E8-DC98-7121-60D0-C46B7C89D621}"/>
              </a:ext>
            </a:extLst>
          </p:cNvPr>
          <p:cNvSpPr txBox="1"/>
          <p:nvPr/>
        </p:nvSpPr>
        <p:spPr>
          <a:xfrm>
            <a:off x="6982807" y="6054682"/>
            <a:ext cx="445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T. </a:t>
            </a:r>
            <a:r>
              <a:rPr kumimoji="0" lang="en-C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Togashi</a:t>
            </a: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al., PRL 117, 172502 (2016)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6FB6EF-729A-CCBA-C62C-5A156A996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048" y="2564904"/>
            <a:ext cx="5502543" cy="33843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CB7DB0-3EA8-AAE1-B19B-0D22938D33D2}"/>
              </a:ext>
            </a:extLst>
          </p:cNvPr>
          <p:cNvSpPr txBox="1"/>
          <p:nvPr/>
        </p:nvSpPr>
        <p:spPr>
          <a:xfrm>
            <a:off x="8899120" y="1997838"/>
            <a:ext cx="1229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MCSM</a:t>
            </a:r>
            <a:endParaRPr lang="en-CA" sz="2400" b="1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209E96-5AA0-5FB1-6C18-BB4A1D172A48}"/>
              </a:ext>
            </a:extLst>
          </p:cNvPr>
          <p:cNvSpPr txBox="1"/>
          <p:nvPr/>
        </p:nvSpPr>
        <p:spPr>
          <a:xfrm>
            <a:off x="2839736" y="2065513"/>
            <a:ext cx="160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IBM-CM</a:t>
            </a:r>
            <a:endParaRPr lang="en-CA" sz="2400" b="1" dirty="0">
              <a:latin typeface="+mj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7E1A6-C137-B772-8CC6-B56E795BA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82643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79D4A-1FB7-19E4-8187-B7A74AE97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155448"/>
            <a:ext cx="8208912" cy="465240"/>
          </a:xfrm>
        </p:spPr>
        <p:txBody>
          <a:bodyPr/>
          <a:lstStyle/>
          <a:p>
            <a:pPr algn="ctr"/>
            <a:r>
              <a:rPr lang="en-US" sz="2800" dirty="0"/>
              <a:t>Lifetime measurements in </a:t>
            </a:r>
            <a:r>
              <a:rPr lang="en-US" sz="2800" baseline="30000" dirty="0"/>
              <a:t>100</a:t>
            </a:r>
            <a:r>
              <a:rPr lang="en-US" sz="2800" dirty="0"/>
              <a:t>Zr</a:t>
            </a:r>
            <a:endParaRPr lang="en-CA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86045-AFBC-526C-4765-29DAF5A13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77" y="874921"/>
            <a:ext cx="8449438" cy="5547756"/>
          </a:xfrm>
        </p:spPr>
        <p:txBody>
          <a:bodyPr>
            <a:normAutofit/>
          </a:bodyPr>
          <a:lstStyle/>
          <a:p>
            <a:r>
              <a:rPr lang="en-US" sz="2000" b="1" dirty="0"/>
              <a:t>GRIFFIN </a:t>
            </a:r>
            <a:r>
              <a:rPr lang="en-US" sz="2000" b="1" dirty="0" err="1"/>
              <a:t>HPGe</a:t>
            </a:r>
            <a:r>
              <a:rPr lang="en-US" sz="2000" b="1" dirty="0"/>
              <a:t> selects pathway, TAC START and STOP  selected in LaBr</a:t>
            </a:r>
            <a:r>
              <a:rPr lang="en-US" sz="2000" b="1" baseline="-25000" dirty="0"/>
              <a:t>3</a:t>
            </a:r>
            <a:r>
              <a:rPr lang="en-US" sz="2000" b="1" dirty="0"/>
              <a:t> coincidence events. </a:t>
            </a:r>
            <a:endParaRPr lang="en-CA" sz="20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A276C-3962-E6BF-DB15-7D550B34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Paul Garrett, Lublin 2026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53799-9078-69D7-002D-9737DD9C0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F226C-BBE2-486B-A436-1A58FD3B9F80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 descr="Chart, line chart, histogram&#10;&#10;Description automatically generated">
            <a:extLst>
              <a:ext uri="{FF2B5EF4-FFF2-40B4-BE49-F238E27FC236}">
                <a16:creationId xmlns:a16="http://schemas.microsoft.com/office/drawing/2014/main" id="{C85F827A-F823-9A6B-6669-6FB0E6B6C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98" y="2252221"/>
            <a:ext cx="5275844" cy="365069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8F1CF6-9B7F-6595-BB40-C41C930AD381}"/>
              </a:ext>
            </a:extLst>
          </p:cNvPr>
          <p:cNvCxnSpPr/>
          <p:nvPr/>
        </p:nvCxnSpPr>
        <p:spPr>
          <a:xfrm>
            <a:off x="5663952" y="1772816"/>
            <a:ext cx="1008112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99DF279-B117-6AD7-6735-ECE231829B60}"/>
              </a:ext>
            </a:extLst>
          </p:cNvPr>
          <p:cNvCxnSpPr>
            <a:cxnSpLocks/>
          </p:cNvCxnSpPr>
          <p:nvPr/>
        </p:nvCxnSpPr>
        <p:spPr>
          <a:xfrm>
            <a:off x="6168008" y="1772816"/>
            <a:ext cx="0" cy="1584176"/>
          </a:xfrm>
          <a:prstGeom prst="straightConnector1">
            <a:avLst/>
          </a:prstGeom>
          <a:ln w="28575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47BA0D7-396C-8E30-FA4B-C16C333D777E}"/>
              </a:ext>
            </a:extLst>
          </p:cNvPr>
          <p:cNvCxnSpPr/>
          <p:nvPr/>
        </p:nvCxnSpPr>
        <p:spPr>
          <a:xfrm>
            <a:off x="5663952" y="3356992"/>
            <a:ext cx="1008112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BC127C3-7735-EDB4-24B1-C7F5EB08E416}"/>
              </a:ext>
            </a:extLst>
          </p:cNvPr>
          <p:cNvCxnSpPr>
            <a:cxnSpLocks/>
          </p:cNvCxnSpPr>
          <p:nvPr/>
        </p:nvCxnSpPr>
        <p:spPr>
          <a:xfrm>
            <a:off x="6168008" y="3356992"/>
            <a:ext cx="0" cy="1152128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5A4D2B-D3E5-F0A2-E340-0B8F8BC51085}"/>
              </a:ext>
            </a:extLst>
          </p:cNvPr>
          <p:cNvCxnSpPr/>
          <p:nvPr/>
        </p:nvCxnSpPr>
        <p:spPr>
          <a:xfrm>
            <a:off x="5663952" y="4509120"/>
            <a:ext cx="10081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15035D-538A-CD93-BC46-635F3A8D3C32}"/>
              </a:ext>
            </a:extLst>
          </p:cNvPr>
          <p:cNvCxnSpPr>
            <a:cxnSpLocks/>
          </p:cNvCxnSpPr>
          <p:nvPr/>
        </p:nvCxnSpPr>
        <p:spPr>
          <a:xfrm>
            <a:off x="6168008" y="4509120"/>
            <a:ext cx="0" cy="10081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D1C49C-919A-3D3F-EF89-6AF93E1D076E}"/>
              </a:ext>
            </a:extLst>
          </p:cNvPr>
          <p:cNvCxnSpPr/>
          <p:nvPr/>
        </p:nvCxnSpPr>
        <p:spPr>
          <a:xfrm>
            <a:off x="5663952" y="5517232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61A9D45-38C9-3381-D864-E5C5705D0806}"/>
              </a:ext>
            </a:extLst>
          </p:cNvPr>
          <p:cNvSpPr txBox="1"/>
          <p:nvPr/>
        </p:nvSpPr>
        <p:spPr>
          <a:xfrm>
            <a:off x="6243814" y="2206605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HPGe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1060-keV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81037D-D849-635E-33ED-143CB7E67681}"/>
              </a:ext>
            </a:extLst>
          </p:cNvPr>
          <p:cNvSpPr txBox="1"/>
          <p:nvPr/>
        </p:nvSpPr>
        <p:spPr>
          <a:xfrm>
            <a:off x="6243814" y="358935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666-keV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6CAE08-132C-04AB-40E6-0002ED2D1CC9}"/>
              </a:ext>
            </a:extLst>
          </p:cNvPr>
          <p:cNvSpPr txBox="1"/>
          <p:nvPr/>
        </p:nvSpPr>
        <p:spPr>
          <a:xfrm>
            <a:off x="6240016" y="467191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212-keV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20404E-4030-9B11-E426-50F134EDCF25}"/>
              </a:ext>
            </a:extLst>
          </p:cNvPr>
          <p:cNvSpPr txBox="1"/>
          <p:nvPr/>
        </p:nvSpPr>
        <p:spPr>
          <a:xfrm>
            <a:off x="166308" y="1605890"/>
            <a:ext cx="5317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Comparison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HPGe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and 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specta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with 1060-keV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HPGe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gate, 212 (top) or 666 (bottom) keV 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gate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4F8DB1-2CFB-D2D8-242F-E07A6D398CCD}"/>
              </a:ext>
            </a:extLst>
          </p:cNvPr>
          <p:cNvSpPr txBox="1"/>
          <p:nvPr/>
        </p:nvSpPr>
        <p:spPr>
          <a:xfrm>
            <a:off x="6319348" y="4150512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endParaRPr kumimoji="0" lang="en-CA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15BD75-46B4-A4E5-738A-CB16EEB669EE}"/>
              </a:ext>
            </a:extLst>
          </p:cNvPr>
          <p:cNvSpPr txBox="1"/>
          <p:nvPr/>
        </p:nvSpPr>
        <p:spPr>
          <a:xfrm>
            <a:off x="6359090" y="2995643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  <a:endParaRPr kumimoji="0" lang="en-CA" sz="18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97FD13-5A20-DCFA-BA4E-FC96707842B8}"/>
              </a:ext>
            </a:extLst>
          </p:cNvPr>
          <p:cNvSpPr txBox="1"/>
          <p:nvPr/>
        </p:nvSpPr>
        <p:spPr>
          <a:xfrm>
            <a:off x="5548376" y="3005002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878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7E0C5B-1919-72ED-CC99-004AC246D0BD}"/>
              </a:ext>
            </a:extLst>
          </p:cNvPr>
          <p:cNvSpPr txBox="1"/>
          <p:nvPr/>
        </p:nvSpPr>
        <p:spPr>
          <a:xfrm>
            <a:off x="5562701" y="4173236"/>
            <a:ext cx="770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212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FE1967-132F-4443-EF63-C90C7EC3E39E}"/>
              </a:ext>
            </a:extLst>
          </p:cNvPr>
          <p:cNvSpPr txBox="1"/>
          <p:nvPr/>
        </p:nvSpPr>
        <p:spPr>
          <a:xfrm>
            <a:off x="7788120" y="6221475"/>
            <a:ext cx="428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Final result:  857(12)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ps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, NNDC 828(22)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ps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BAD360-6F6F-F4B3-F34B-C1DD590679E2}"/>
              </a:ext>
            </a:extLst>
          </p:cNvPr>
          <p:cNvSpPr txBox="1"/>
          <p:nvPr/>
        </p:nvSpPr>
        <p:spPr>
          <a:xfrm>
            <a:off x="375730" y="5851975"/>
            <a:ext cx="5122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Procedure of comparing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HPGe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and LaBr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spectra adopted for all possible gating transitions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359A715-F910-2691-0042-5791D8592D7E}"/>
              </a:ext>
            </a:extLst>
          </p:cNvPr>
          <p:cNvSpPr txBox="1"/>
          <p:nvPr/>
        </p:nvSpPr>
        <p:spPr>
          <a:xfrm>
            <a:off x="7714762" y="3189668"/>
            <a:ext cx="4052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TAC spectra for 212-keV level after gating  </a:t>
            </a:r>
            <a:endParaRPr kumimoji="0" lang="en-C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pic>
        <p:nvPicPr>
          <p:cNvPr id="38" name="Picture 37" descr="Chart, histogram&#10;&#10;Description automatically generated">
            <a:extLst>
              <a:ext uri="{FF2B5EF4-FFF2-40B4-BE49-F238E27FC236}">
                <a16:creationId xmlns:a16="http://schemas.microsoft.com/office/drawing/2014/main" id="{34E4ECD4-F9AF-635A-E49C-B067AD61D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015" y="874921"/>
            <a:ext cx="3406205" cy="231704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C411DB3-BA3A-F9FB-86C9-B3AA3210D823}"/>
              </a:ext>
            </a:extLst>
          </p:cNvPr>
          <p:cNvSpPr txBox="1"/>
          <p:nvPr/>
        </p:nvSpPr>
        <p:spPr>
          <a:xfrm>
            <a:off x="9021116" y="1083740"/>
            <a:ext cx="14950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60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Co 1332+1173 keV gated</a:t>
            </a:r>
            <a:endParaRPr kumimoji="0" lang="en-C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pic>
        <p:nvPicPr>
          <p:cNvPr id="44" name="Picture 43" descr="Chart&#10;&#10;Description automatically generated">
            <a:extLst>
              <a:ext uri="{FF2B5EF4-FFF2-40B4-BE49-F238E27FC236}">
                <a16:creationId xmlns:a16="http://schemas.microsoft.com/office/drawing/2014/main" id="{13C4521F-D848-F3B7-80E8-5B736545B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201" y="3532276"/>
            <a:ext cx="4211605" cy="268273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50DD8-A86D-248A-D14B-24266A2C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9/29/2026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63800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uelph_ne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uelph_ne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lnDef>
      <a:spPr>
        <a:ln w="38100">
          <a:solidFill>
            <a:srgbClr val="0000FF"/>
          </a:solidFill>
          <a:headEnd type="none" w="med" len="med"/>
          <a:tailEnd type="arrow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Guelph-updated.potx" id="{3298A5CC-C7E3-41B4-91FA-90A5AA4F7D8B}" vid="{2CDB08B4-34D5-4535-8A95-5038A0AEB12D}"/>
    </a:ext>
  </a:extLst>
</a:theme>
</file>

<file path=ppt/theme/theme3.xml><?xml version="1.0" encoding="utf-8"?>
<a:theme xmlns:a="http://schemas.openxmlformats.org/drawingml/2006/main" name="2_Guelph_new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34228</TotalTime>
  <Words>3479</Words>
  <Application>Microsoft Office PowerPoint</Application>
  <PresentationFormat>Widescreen</PresentationFormat>
  <Paragraphs>760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Symbol</vt:lpstr>
      <vt:lpstr>Arial</vt:lpstr>
      <vt:lpstr>Times New Roman</vt:lpstr>
      <vt:lpstr>Wingdings 2</vt:lpstr>
      <vt:lpstr>Candara Light</vt:lpstr>
      <vt:lpstr>Cambria Math</vt:lpstr>
      <vt:lpstr>Wingdings</vt:lpstr>
      <vt:lpstr>Calibri</vt:lpstr>
      <vt:lpstr>Guelph_new</vt:lpstr>
      <vt:lpstr>1_Guelph_new</vt:lpstr>
      <vt:lpstr>2_Guelph_new</vt:lpstr>
      <vt:lpstr>Nuclear Structure of the Zr isotopes: Collectivity, Phase Transitions, and Shape Coexistence</vt:lpstr>
      <vt:lpstr>QPTs in the structure of nuclei</vt:lpstr>
      <vt:lpstr>Dramatic change in ground state shape at N=60 for Rb – Nb isotopes – evidence for a 1st order QPT</vt:lpstr>
      <vt:lpstr>Shape coexistence near Z = 40: 96-102Mo show clear evidence, and anchor the region </vt:lpstr>
      <vt:lpstr>Recent theoretical calculations for Zr isotopes</vt:lpstr>
      <vt:lpstr>Evidence for Evolution of ESPEs in 99Zr</vt:lpstr>
      <vt:lpstr>Evidence is not so firm  (or, there’s more than one way to skin a cat) </vt:lpstr>
      <vt:lpstr>Predictions of Zr B(E2;21+ → 01+) compared with experimental values </vt:lpstr>
      <vt:lpstr>New study of 92Zr via 92mNb decay</vt:lpstr>
      <vt:lpstr>Emergence of collectivity in 02+ band</vt:lpstr>
      <vt:lpstr>Similar populations in Mo(6Li,8B) reactions</vt:lpstr>
      <vt:lpstr>Dramatic change in transfer population pattern in 96Zr</vt:lpstr>
      <vt:lpstr>“Tension” between recent measurements and interpretations in 98Zr</vt:lpstr>
      <vt:lpstr>New results on 98Zr reveal strongly deformed band </vt:lpstr>
      <vt:lpstr>3-state Mixing Calculations: Setup</vt:lpstr>
      <vt:lpstr>3-Level Mixing Calculations</vt:lpstr>
      <vt:lpstr>PowerPoint Presentation</vt:lpstr>
      <vt:lpstr>PowerPoint Presentation</vt:lpstr>
      <vt:lpstr>Strong similarity of 98Sr, 100Zr structure </vt:lpstr>
      <vt:lpstr>Examining the &lt;Q2&gt; invariant for Zr</vt:lpstr>
      <vt:lpstr>Examining the &lt;Q2&gt; invariant for Zr</vt:lpstr>
      <vt:lpstr>Examining the &lt;Q2&gt; invariant for Zr</vt:lpstr>
      <vt:lpstr>Examining the &lt;Q2&gt; invariant for Zr</vt:lpstr>
      <vt:lpstr>Examining the &lt;Q2&gt; invariant for Zr</vt:lpstr>
      <vt:lpstr>Examining the &lt;Q2&gt; invariant for Zr</vt:lpstr>
      <vt:lpstr>Evidence for triple-shape coexistence in 98Zr</vt:lpstr>
      <vt:lpstr>Collaborators on Zr projects </vt:lpstr>
      <vt:lpstr>PowerPoint Presentation</vt:lpstr>
      <vt:lpstr>Quantum Phase Transitions</vt:lpstr>
      <vt:lpstr>PowerPoint Presentation</vt:lpstr>
      <vt:lpstr>PowerPoint Presentation</vt:lpstr>
      <vt:lpstr>Calculations compared with B(E2;2+→0+) for higher 0+ bands</vt:lpstr>
      <vt:lpstr>Structure of N = 60 98Sr</vt:lpstr>
      <vt:lpstr>Results from b-decay of 100Y with the GRIFFIN spectrometer</vt:lpstr>
      <vt:lpstr>Results in 100Zr: lifetime of 03+ and 22+ levels</vt:lpstr>
      <vt:lpstr>Evidence for triaxial K=2 bands </vt:lpstr>
      <vt:lpstr>PowerPoint Presentation</vt:lpstr>
      <vt:lpstr>3-Level Mixing Calculations</vt:lpstr>
      <vt:lpstr>PowerPoint Presentation</vt:lpstr>
      <vt:lpstr>PowerPoint Presentation</vt:lpstr>
      <vt:lpstr>Structure of 96Sr and 98Sr</vt:lpstr>
      <vt:lpstr>Multiparticle-multihole states and shape coexistence</vt:lpstr>
      <vt:lpstr>Evolution of &lt;Q2&gt;</vt:lpstr>
      <vt:lpstr>Evolution of &lt;Q2&gt;</vt:lpstr>
      <vt:lpstr>Comparison of  94Zr – 96Zr</vt:lpstr>
      <vt:lpstr>Evidence for configuration change in 02+ band</vt:lpstr>
      <vt:lpstr>Theoretical calculations for the Zr isotopes vs. experiment</vt:lpstr>
      <vt:lpstr>Lifetime measurements in 100Zr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Shape coexistence and collectivity in the Zr isotopes</dc:title>
  <dc:creator>garrett</dc:creator>
  <cp:lastModifiedBy>Paul Garrett</cp:lastModifiedBy>
  <cp:revision>577</cp:revision>
  <dcterms:created xsi:type="dcterms:W3CDTF">2013-05-25T18:34:35Z</dcterms:created>
  <dcterms:modified xsi:type="dcterms:W3CDTF">2026-09-29T08:23:51Z</dcterms:modified>
</cp:coreProperties>
</file>